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7" r:id="rId5"/>
    <p:sldId id="268" r:id="rId6"/>
    <p:sldId id="264" r:id="rId7"/>
    <p:sldId id="269" r:id="rId8"/>
    <p:sldId id="266" r:id="rId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0" autoAdjust="0"/>
    <p:restoredTop sz="94659" autoAdjust="0"/>
  </p:normalViewPr>
  <p:slideViewPr>
    <p:cSldViewPr snapToGrid="0">
      <p:cViewPr varScale="1">
        <p:scale>
          <a:sx n="73" d="100"/>
          <a:sy n="73" d="100"/>
        </p:scale>
        <p:origin x="5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1714499"/>
          </a:xfrm>
        </p:spPr>
        <p:txBody>
          <a:bodyPr>
            <a:normAutofit/>
          </a:bodyPr>
          <a:lstStyle/>
          <a:p>
            <a:r>
              <a:rPr lang="en-US" sz="1400" dirty="0"/>
              <a:t>Offering  SOLUTIONS FOR BUSINESS NATIONWIDE SINCE 1998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51012" y="3157870"/>
            <a:ext cx="8676222" cy="2590801"/>
          </a:xfrm>
        </p:spPr>
        <p:txBody>
          <a:bodyPr/>
          <a:lstStyle/>
          <a:p>
            <a:pPr algn="l"/>
            <a:r>
              <a:rPr lang="en-US" sz="5400" dirty="0"/>
              <a:t>          Teams Up With 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8334"/>
            <a:ext cx="12192000" cy="830317"/>
          </a:xfrm>
          <a:prstGeom prst="rect">
            <a:avLst/>
          </a:prstGeom>
        </p:spPr>
      </p:pic>
      <p:pic>
        <p:nvPicPr>
          <p:cNvPr id="6" name="Picture 2" descr="AmiraU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809" y="5123914"/>
            <a:ext cx="4498239" cy="62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336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0755" y="302598"/>
            <a:ext cx="10490363" cy="978082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Who Is Capital bankcard</a:t>
            </a:r>
            <a:br>
              <a:rPr lang="en-US" sz="4000" dirty="0">
                <a:solidFill>
                  <a:srgbClr val="00B0F0"/>
                </a:solidFill>
              </a:rPr>
            </a:b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6443" y="1202635"/>
            <a:ext cx="11533632" cy="5655365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u="sng" dirty="0"/>
              <a:t>Nation Wide</a:t>
            </a:r>
            <a:r>
              <a:rPr lang="en-US" sz="2900" b="1" u="sng" dirty="0"/>
              <a:t>:</a:t>
            </a:r>
            <a:r>
              <a:rPr lang="en-US" sz="2900" b="1" dirty="0"/>
              <a:t>		</a:t>
            </a:r>
          </a:p>
          <a:p>
            <a:r>
              <a:rPr lang="en-US" sz="2900" b="1" dirty="0"/>
              <a:t>								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b="1" dirty="0"/>
              <a:t>Over 80,000 Active Merchants				</a:t>
            </a:r>
            <a:r>
              <a:rPr lang="en-US" sz="2900" b="1" dirty="0">
                <a:solidFill>
                  <a:schemeClr val="tx1"/>
                </a:solidFill>
              </a:rPr>
              <a:t>                                      </a:t>
            </a:r>
            <a:r>
              <a:rPr lang="en-US" sz="4400" b="1" dirty="0">
                <a:solidFill>
                  <a:schemeClr val="tx1"/>
                </a:solidFill>
              </a:rPr>
              <a:t>                </a:t>
            </a:r>
            <a:endParaRPr lang="en-US" sz="4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b="1" dirty="0"/>
              <a:t>400+ Employees in Boston								      </a:t>
            </a:r>
            <a:r>
              <a:rPr lang="en-US" sz="4400" b="1" dirty="0"/>
              <a:t>     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b="1" dirty="0"/>
              <a:t>12 Million Transactions per Month					               			</a:t>
            </a:r>
            <a:endParaRPr lang="en-US" sz="53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b="1" dirty="0"/>
              <a:t>$9 Billon Annual Processing Volume</a:t>
            </a:r>
            <a:endParaRPr lang="en-US" sz="53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b="1" dirty="0"/>
              <a:t>A Recognized Leader in Payment Technologies   								</a:t>
            </a:r>
            <a:r>
              <a:rPr lang="en-US" sz="5300" b="1" dirty="0"/>
              <a:t> 																</a:t>
            </a:r>
            <a:r>
              <a:rPr lang="en-US" sz="2700" b="1" dirty="0"/>
              <a:t>												</a:t>
            </a:r>
            <a:r>
              <a:rPr lang="en-US" sz="2900" b="1" dirty="0"/>
              <a:t>											                    </a:t>
            </a:r>
          </a:p>
          <a:p>
            <a:r>
              <a:rPr lang="en-US" sz="2900" b="1" dirty="0"/>
              <a:t>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204" y="6220153"/>
            <a:ext cx="6022428" cy="362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46" y="6238103"/>
            <a:ext cx="2759046" cy="3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49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2801" y="319329"/>
            <a:ext cx="8676222" cy="646622"/>
          </a:xfrm>
        </p:spPr>
        <p:txBody>
          <a:bodyPr>
            <a:normAutofit fontScale="90000"/>
          </a:bodyPr>
          <a:lstStyle/>
          <a:p>
            <a:r>
              <a:rPr lang="en-US" sz="4400" b="1" dirty="0" err="1">
                <a:solidFill>
                  <a:srgbClr val="00B0F0"/>
                </a:solidFill>
              </a:rPr>
              <a:t>PrePaid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400" b="1" dirty="0">
                <a:solidFill>
                  <a:srgbClr val="00B0F0"/>
                </a:solidFill>
              </a:rPr>
              <a:t>Debit cards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1450429"/>
            <a:ext cx="8676222" cy="3959772"/>
          </a:xfrm>
        </p:spPr>
        <p:txBody>
          <a:bodyPr/>
          <a:lstStyle/>
          <a:p>
            <a:pPr algn="l"/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539" y="6290480"/>
            <a:ext cx="6089979" cy="362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51" y="6251937"/>
            <a:ext cx="2759046" cy="38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9676" y="1317461"/>
            <a:ext cx="4182472" cy="422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29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17715"/>
            <a:ext cx="8676222" cy="598714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Prepaid highlights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5172" y="944335"/>
            <a:ext cx="10765971" cy="560614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Cards can be funded by: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Direct Deposit – Government Payments or Payroll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Bank transfer – Transfer From Other Banks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Cash – Add Cash to Cards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1" dirty="0"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Cards Can be Used: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Anywhere Prepaid Debit Cards Are Accepted</a:t>
            </a:r>
          </a:p>
          <a:p>
            <a:pPr lvl="3" algn="l"/>
            <a:r>
              <a:rPr lang="en-US" sz="2400" b="1" dirty="0">
                <a:effectLst/>
              </a:rPr>
              <a:t>	Shops, Stores, Restaurants, Hotels, Etc.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Make Online Purchases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Get Cash From ATMs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510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63" y="6358879"/>
            <a:ext cx="2759046" cy="38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158" y="6340929"/>
            <a:ext cx="6089979" cy="362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19329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85058"/>
            <a:ext cx="9905998" cy="138248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</a:rPr>
              <a:t>Prepaid Highlights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428053"/>
            <a:ext cx="9905998" cy="448364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Reduce Expense of Issuing Paper Checks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Conveniently pay People Who Don’t Have a bank account</a:t>
            </a:r>
            <a:endParaRPr lang="en-US" sz="2400" b="1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Competitive solution enabling 100% electronic pay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Manage your program with online reporting 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Depending on Final Program Selection – Cobranding Available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Widely accepted Visa</a:t>
            </a:r>
            <a:r>
              <a:rPr lang="en-US" sz="2400" b="1" baseline="30000" dirty="0">
                <a:effectLst/>
              </a:rPr>
              <a:t>®</a:t>
            </a:r>
            <a:r>
              <a:rPr lang="en-US" sz="2400" b="1" dirty="0">
                <a:effectLst/>
              </a:rPr>
              <a:t>, MasterCard</a:t>
            </a:r>
            <a:r>
              <a:rPr lang="en-US" sz="2400" b="1" baseline="30000" dirty="0">
                <a:effectLst/>
              </a:rPr>
              <a:t>®</a:t>
            </a:r>
            <a:r>
              <a:rPr lang="en-US" sz="2400" b="1" dirty="0">
                <a:effectLst/>
              </a:rPr>
              <a:t> or Discover</a:t>
            </a:r>
            <a:r>
              <a:rPr lang="en-US" sz="2400" b="1" baseline="30000" dirty="0">
                <a:effectLst/>
              </a:rPr>
              <a:t>®</a:t>
            </a:r>
            <a:r>
              <a:rPr lang="en-US" sz="2400" b="1" dirty="0">
                <a:effectLst/>
              </a:rPr>
              <a:t> branded cards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63" y="6358879"/>
            <a:ext cx="2759046" cy="38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158" y="6340929"/>
            <a:ext cx="6089979" cy="362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98527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2391" y="285785"/>
            <a:ext cx="9905999" cy="30479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</a:rPr>
              <a:t>ATM Program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44571" y="4551280"/>
            <a:ext cx="9654040" cy="1687109"/>
          </a:xfrm>
        </p:spPr>
        <p:txBody>
          <a:bodyPr>
            <a:normAutofit fontScale="85000" lnSpcReduction="20000"/>
          </a:bodyPr>
          <a:lstStyle/>
          <a:p>
            <a:r>
              <a:rPr lang="en-US" sz="2600" b="1" dirty="0"/>
              <a:t>ATM placement in Your Locations &amp; Provide Processing </a:t>
            </a:r>
          </a:p>
          <a:p>
            <a:r>
              <a:rPr lang="en-US" sz="2600" b="1" dirty="0"/>
              <a:t>We customize ATM in Your Brand, Warranty &amp; Maintain ATMs</a:t>
            </a:r>
          </a:p>
          <a:p>
            <a:r>
              <a:rPr lang="en-US" sz="2600" b="1" dirty="0"/>
              <a:t>You Load Cash &amp; Control ATMs </a:t>
            </a:r>
          </a:p>
          <a:p>
            <a:r>
              <a:rPr lang="en-US" sz="2600" b="1" dirty="0"/>
              <a:t>ATM Profits are Shared</a:t>
            </a:r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390" y="6340929"/>
            <a:ext cx="6022428" cy="362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91" y="922288"/>
            <a:ext cx="10058400" cy="3297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26" y="6349941"/>
            <a:ext cx="2759046" cy="3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04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77972"/>
            <a:ext cx="9905998" cy="74073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Credit &amp; Debit Card Processing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08" y="1158949"/>
            <a:ext cx="9905998" cy="7620001"/>
          </a:xfrm>
        </p:spPr>
        <p:txBody>
          <a:bodyPr>
            <a:normAutofit/>
          </a:bodyPr>
          <a:lstStyle/>
          <a:p>
            <a:r>
              <a:rPr lang="en-US" sz="2400" b="1" dirty="0"/>
              <a:t>Solutions for any Business Need</a:t>
            </a:r>
            <a:endParaRPr lang="en-US" sz="2200" b="1" dirty="0"/>
          </a:p>
          <a:p>
            <a:pPr lvl="2"/>
            <a:r>
              <a:rPr lang="en-US" sz="2200" b="1" dirty="0"/>
              <a:t>Retail stores &amp; shops			Hotels &amp; Hospitality</a:t>
            </a:r>
          </a:p>
          <a:p>
            <a:pPr lvl="2"/>
            <a:r>
              <a:rPr lang="en-US" sz="2200" b="1" dirty="0"/>
              <a:t>Restaurants						Bars &amp; clubs			</a:t>
            </a:r>
          </a:p>
          <a:p>
            <a:pPr lvl="2"/>
            <a:r>
              <a:rPr lang="en-US" sz="2200" b="1" dirty="0"/>
              <a:t>Grocery						Mobile Businesses			</a:t>
            </a:r>
          </a:p>
          <a:p>
            <a:pPr lvl="2"/>
            <a:r>
              <a:rPr lang="en-US" sz="2200" b="1" dirty="0"/>
              <a:t>Fuel Stations					Casinos						</a:t>
            </a:r>
          </a:p>
          <a:p>
            <a:pPr marL="457200" lvl="1" indent="0">
              <a:buNone/>
            </a:pPr>
            <a:endParaRPr lang="en-US" sz="2400" b="1" dirty="0"/>
          </a:p>
          <a:p>
            <a:pPr lvl="1"/>
            <a:r>
              <a:rPr lang="en-US" sz="2400" b="1" dirty="0"/>
              <a:t>POS Systems &amp; Solutions</a:t>
            </a:r>
          </a:p>
          <a:p>
            <a:pPr lvl="1"/>
            <a:r>
              <a:rPr lang="en-US" sz="2400" b="1" dirty="0"/>
              <a:t>Any Equipment Needs </a:t>
            </a:r>
          </a:p>
          <a:p>
            <a:pPr lvl="1"/>
            <a:r>
              <a:rPr lang="en-US" sz="2400" b="1" dirty="0"/>
              <a:t>Internet Solutions &amp; </a:t>
            </a:r>
            <a:r>
              <a:rPr lang="en-US" sz="2400" b="1" dirty="0" err="1"/>
              <a:t>eCommerce</a:t>
            </a:r>
            <a:r>
              <a:rPr lang="en-US" sz="2400" b="1" dirty="0"/>
              <a:t> Packages</a:t>
            </a:r>
          </a:p>
          <a:p>
            <a:pPr marL="914400" lvl="2" indent="0">
              <a:buNone/>
            </a:pPr>
            <a:endParaRPr lang="en-US" sz="2200" b="1" dirty="0"/>
          </a:p>
          <a:p>
            <a:pPr marL="914400" lvl="2" indent="0">
              <a:buNone/>
            </a:pPr>
            <a:endParaRPr lang="en-US" sz="2200" b="1" dirty="0"/>
          </a:p>
          <a:p>
            <a:pPr lvl="2"/>
            <a:endParaRPr lang="en-US" sz="2200" b="1" dirty="0"/>
          </a:p>
          <a:p>
            <a:pPr marL="457200" lvl="1" indent="0">
              <a:buNone/>
            </a:pPr>
            <a:endParaRPr lang="en-US" sz="2400" b="1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26" y="6349941"/>
            <a:ext cx="2759046" cy="38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390" y="6340929"/>
            <a:ext cx="6022428" cy="362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98101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74" y="1571625"/>
            <a:ext cx="11536326" cy="1905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Thank You! </a:t>
            </a:r>
            <a:br>
              <a:rPr lang="en-US" sz="4800" b="1" dirty="0"/>
            </a:br>
            <a:br>
              <a:rPr lang="en-US" sz="4800" b="1" dirty="0"/>
            </a:br>
            <a:r>
              <a:rPr lang="en-US" sz="4800" b="1" dirty="0"/>
              <a:t>We look forward to Discussing </a:t>
            </a:r>
            <a:br>
              <a:rPr lang="en-US" sz="4800" b="1" dirty="0"/>
            </a:br>
            <a:r>
              <a:rPr lang="en-US" sz="4800" b="1" dirty="0"/>
              <a:t>next Steps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884" y="6175198"/>
            <a:ext cx="6022428" cy="362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12" y="6193148"/>
            <a:ext cx="2759046" cy="3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439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1964</TotalTime>
  <Words>153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Mesh</vt:lpstr>
      <vt:lpstr>Offering  SOLUTIONS FOR BUSINESS NATIONWIDE SINCE 1998</vt:lpstr>
      <vt:lpstr>Who Is Capital bankcard </vt:lpstr>
      <vt:lpstr>PrePaid Debit cards</vt:lpstr>
      <vt:lpstr>Prepaid highlights</vt:lpstr>
      <vt:lpstr>Prepaid Highlights</vt:lpstr>
      <vt:lpstr>ATM Program</vt:lpstr>
      <vt:lpstr>Credit &amp; Debit Card Processing </vt:lpstr>
      <vt:lpstr>Thank You!   We look forward to Discussing 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Offering CREDIT CARD PROCESSING SOLUTIONS FOR BUSINESS NATIONWIDE SINCE 1998</dc:title>
  <dc:creator>Angie Straley</dc:creator>
  <cp:lastModifiedBy>Jonny</cp:lastModifiedBy>
  <cp:revision>106</cp:revision>
  <cp:lastPrinted>2016-02-03T21:59:03Z</cp:lastPrinted>
  <dcterms:created xsi:type="dcterms:W3CDTF">2016-02-03T17:32:06Z</dcterms:created>
  <dcterms:modified xsi:type="dcterms:W3CDTF">2016-07-02T21:05:06Z</dcterms:modified>
</cp:coreProperties>
</file>