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9" r:id="rId2"/>
  </p:sldMasterIdLst>
  <p:notesMasterIdLst>
    <p:notesMasterId r:id="rId22"/>
  </p:notesMasterIdLst>
  <p:handoutMasterIdLst>
    <p:handoutMasterId r:id="rId23"/>
  </p:handoutMasterIdLst>
  <p:sldIdLst>
    <p:sldId id="256" r:id="rId3"/>
    <p:sldId id="266" r:id="rId4"/>
    <p:sldId id="258" r:id="rId5"/>
    <p:sldId id="257" r:id="rId6"/>
    <p:sldId id="273" r:id="rId7"/>
    <p:sldId id="275" r:id="rId8"/>
    <p:sldId id="271" r:id="rId9"/>
    <p:sldId id="259" r:id="rId10"/>
    <p:sldId id="274" r:id="rId11"/>
    <p:sldId id="269" r:id="rId12"/>
    <p:sldId id="280" r:id="rId13"/>
    <p:sldId id="286" r:id="rId14"/>
    <p:sldId id="285" r:id="rId15"/>
    <p:sldId id="270" r:id="rId16"/>
    <p:sldId id="283" r:id="rId17"/>
    <p:sldId id="277" r:id="rId18"/>
    <p:sldId id="281" r:id="rId19"/>
    <p:sldId id="282" r:id="rId20"/>
    <p:sldId id="265"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57" d="100"/>
          <a:sy n="57" d="100"/>
        </p:scale>
        <p:origin x="72" y="1374"/>
      </p:cViewPr>
      <p:guideLst>
        <p:guide orient="horz" pos="2160"/>
        <p:guide orient="horz" pos="3888"/>
        <p:guide orient="horz" pos="432"/>
        <p:guide orient="horz" pos="3072"/>
        <p:guide orient="horz" pos="3408"/>
        <p:guide pos="3839"/>
        <p:guide pos="383"/>
        <p:guide pos="7295"/>
        <p:guide pos="815"/>
        <p:guide pos="2879"/>
        <p:guide pos="3071"/>
      </p:guideLst>
    </p:cSldViewPr>
  </p:slideViewPr>
  <p:notesTextViewPr>
    <p:cViewPr>
      <p:scale>
        <a:sx n="1" d="1"/>
        <a:sy n="1" d="1"/>
      </p:scale>
      <p:origin x="0" y="0"/>
    </p:cViewPr>
  </p:notesTextViewPr>
  <p:notesViewPr>
    <p:cSldViewPr showGuides="1">
      <p:cViewPr varScale="1">
        <p:scale>
          <a:sx n="80" d="100"/>
          <a:sy n="80" d="100"/>
        </p:scale>
        <p:origin x="317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200C2C-6861-4DB2-8596-E91FB5DC59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150C6B9-6605-4B2B-BC22-C8C85EB2F8D7}">
      <dgm:prSet/>
      <dgm:spPr/>
      <dgm:t>
        <a:bodyPr/>
        <a:lstStyle/>
        <a:p>
          <a:pPr rtl="0"/>
          <a:r>
            <a:rPr lang="en-US" dirty="0"/>
            <a:t>AmiraUSA offers diverse services in areas of: </a:t>
          </a:r>
        </a:p>
      </dgm:t>
    </dgm:pt>
    <dgm:pt modelId="{E3ED3DF9-AEED-495B-987C-5A925F6F88F2}" type="parTrans" cxnId="{C2313704-1C71-4470-A709-C2D4A0F6A0CC}">
      <dgm:prSet/>
      <dgm:spPr/>
      <dgm:t>
        <a:bodyPr/>
        <a:lstStyle/>
        <a:p>
          <a:endParaRPr lang="en-US"/>
        </a:p>
      </dgm:t>
    </dgm:pt>
    <dgm:pt modelId="{5465EFC2-DF9D-42B3-AD90-D37339F8BD71}" type="sibTrans" cxnId="{C2313704-1C71-4470-A709-C2D4A0F6A0CC}">
      <dgm:prSet/>
      <dgm:spPr/>
      <dgm:t>
        <a:bodyPr/>
        <a:lstStyle/>
        <a:p>
          <a:endParaRPr lang="en-US"/>
        </a:p>
      </dgm:t>
    </dgm:pt>
    <dgm:pt modelId="{A37BA48F-BE77-4C2D-987F-776D53B993E1}">
      <dgm:prSet/>
      <dgm:spPr/>
      <dgm:t>
        <a:bodyPr/>
        <a:lstStyle/>
        <a:p>
          <a:pPr rtl="0"/>
          <a:r>
            <a:rPr lang="en-US"/>
            <a:t>Financial advisory</a:t>
          </a:r>
        </a:p>
      </dgm:t>
    </dgm:pt>
    <dgm:pt modelId="{07BA2EC5-9624-4B9B-9F9B-4AD095B90FC1}" type="parTrans" cxnId="{6BDB2CA8-FA24-49D9-949B-05EE09F74664}">
      <dgm:prSet/>
      <dgm:spPr/>
      <dgm:t>
        <a:bodyPr/>
        <a:lstStyle/>
        <a:p>
          <a:endParaRPr lang="en-US"/>
        </a:p>
      </dgm:t>
    </dgm:pt>
    <dgm:pt modelId="{F26097E7-7F7C-4170-9062-547C82A5636C}" type="sibTrans" cxnId="{6BDB2CA8-FA24-49D9-949B-05EE09F74664}">
      <dgm:prSet/>
      <dgm:spPr/>
      <dgm:t>
        <a:bodyPr/>
        <a:lstStyle/>
        <a:p>
          <a:endParaRPr lang="en-US"/>
        </a:p>
      </dgm:t>
    </dgm:pt>
    <dgm:pt modelId="{D203C858-832C-4F55-A2FA-BE2220A4A65B}">
      <dgm:prSet/>
      <dgm:spPr/>
      <dgm:t>
        <a:bodyPr/>
        <a:lstStyle/>
        <a:p>
          <a:pPr rtl="0"/>
          <a:r>
            <a:rPr lang="en-US"/>
            <a:t>Investments </a:t>
          </a:r>
        </a:p>
      </dgm:t>
    </dgm:pt>
    <dgm:pt modelId="{3B366DC8-E561-4EDA-B630-7DFC08D54207}" type="parTrans" cxnId="{1832197B-FE54-4B3C-9B25-F2F75EC04C5F}">
      <dgm:prSet/>
      <dgm:spPr/>
      <dgm:t>
        <a:bodyPr/>
        <a:lstStyle/>
        <a:p>
          <a:endParaRPr lang="en-US"/>
        </a:p>
      </dgm:t>
    </dgm:pt>
    <dgm:pt modelId="{0685025D-6300-4FD2-BA3A-8D01F23F5AF5}" type="sibTrans" cxnId="{1832197B-FE54-4B3C-9B25-F2F75EC04C5F}">
      <dgm:prSet/>
      <dgm:spPr/>
      <dgm:t>
        <a:bodyPr/>
        <a:lstStyle/>
        <a:p>
          <a:endParaRPr lang="en-US"/>
        </a:p>
      </dgm:t>
    </dgm:pt>
    <dgm:pt modelId="{DB0CFBCC-72D6-44FC-893C-32250D547781}">
      <dgm:prSet/>
      <dgm:spPr/>
      <dgm:t>
        <a:bodyPr/>
        <a:lstStyle/>
        <a:p>
          <a:pPr rtl="0"/>
          <a:r>
            <a:rPr lang="en-US" dirty="0"/>
            <a:t>Consulting on Business Development, Corporate Financing, Structuring, Strategies and delivering solutions towards capital growth objectives. </a:t>
          </a:r>
        </a:p>
      </dgm:t>
    </dgm:pt>
    <dgm:pt modelId="{4EBD6AE9-C5F3-4CCC-9042-520F3195B90D}" type="parTrans" cxnId="{9132E2A9-687E-447F-B9ED-F01029939C82}">
      <dgm:prSet/>
      <dgm:spPr/>
      <dgm:t>
        <a:bodyPr/>
        <a:lstStyle/>
        <a:p>
          <a:endParaRPr lang="en-US"/>
        </a:p>
      </dgm:t>
    </dgm:pt>
    <dgm:pt modelId="{11055CC9-0DB5-4EAF-9D60-2A269ADB0EDD}" type="sibTrans" cxnId="{9132E2A9-687E-447F-B9ED-F01029939C82}">
      <dgm:prSet/>
      <dgm:spPr/>
      <dgm:t>
        <a:bodyPr/>
        <a:lstStyle/>
        <a:p>
          <a:endParaRPr lang="en-US"/>
        </a:p>
      </dgm:t>
    </dgm:pt>
    <dgm:pt modelId="{A2545271-5725-4ADE-9673-E166208A2F10}">
      <dgm:prSet/>
      <dgm:spPr/>
      <dgm:t>
        <a:bodyPr/>
        <a:lstStyle/>
        <a:p>
          <a:pPr rtl="0"/>
          <a:r>
            <a:rPr lang="en-US" dirty="0"/>
            <a:t>Assist in securing/and providing investment and funds for Capital to undertake large capital projects beginning from conception, execution and delivery.</a:t>
          </a:r>
        </a:p>
      </dgm:t>
    </dgm:pt>
    <dgm:pt modelId="{3D222F42-7CF8-4BB0-A15C-6F08EDC28CF7}" type="parTrans" cxnId="{710657BD-B703-4BDA-8B17-BF0B10003167}">
      <dgm:prSet/>
      <dgm:spPr/>
      <dgm:t>
        <a:bodyPr/>
        <a:lstStyle/>
        <a:p>
          <a:endParaRPr lang="en-US"/>
        </a:p>
      </dgm:t>
    </dgm:pt>
    <dgm:pt modelId="{018D63E1-FFAB-45B8-8B8F-87E29C57F8EA}" type="sibTrans" cxnId="{710657BD-B703-4BDA-8B17-BF0B10003167}">
      <dgm:prSet/>
      <dgm:spPr/>
      <dgm:t>
        <a:bodyPr/>
        <a:lstStyle/>
        <a:p>
          <a:endParaRPr lang="en-US"/>
        </a:p>
      </dgm:t>
    </dgm:pt>
    <dgm:pt modelId="{D0B37259-4E0A-4FC6-B316-2A593930573C}" type="pres">
      <dgm:prSet presAssocID="{5D200C2C-6861-4DB2-8596-E91FB5DC594F}" presName="Name0" presStyleCnt="0">
        <dgm:presLayoutVars>
          <dgm:dir/>
          <dgm:animLvl val="lvl"/>
          <dgm:resizeHandles val="exact"/>
        </dgm:presLayoutVars>
      </dgm:prSet>
      <dgm:spPr/>
    </dgm:pt>
    <dgm:pt modelId="{20F19DA2-91B1-49E4-A1A2-FA015B563F62}" type="pres">
      <dgm:prSet presAssocID="{E150C6B9-6605-4B2B-BC22-C8C85EB2F8D7}" presName="composite" presStyleCnt="0"/>
      <dgm:spPr/>
    </dgm:pt>
    <dgm:pt modelId="{E0ABAC0B-8488-4FC9-B26B-695DF69869D8}" type="pres">
      <dgm:prSet presAssocID="{E150C6B9-6605-4B2B-BC22-C8C85EB2F8D7}" presName="parTx" presStyleLbl="alignNode1" presStyleIdx="0" presStyleCnt="1">
        <dgm:presLayoutVars>
          <dgm:chMax val="0"/>
          <dgm:chPref val="0"/>
          <dgm:bulletEnabled val="1"/>
        </dgm:presLayoutVars>
      </dgm:prSet>
      <dgm:spPr/>
    </dgm:pt>
    <dgm:pt modelId="{E62339A8-FDAD-4279-86CF-C4D7988B33B2}" type="pres">
      <dgm:prSet presAssocID="{E150C6B9-6605-4B2B-BC22-C8C85EB2F8D7}" presName="desTx" presStyleLbl="alignAccFollowNode1" presStyleIdx="0" presStyleCnt="1">
        <dgm:presLayoutVars>
          <dgm:bulletEnabled val="1"/>
        </dgm:presLayoutVars>
      </dgm:prSet>
      <dgm:spPr/>
    </dgm:pt>
  </dgm:ptLst>
  <dgm:cxnLst>
    <dgm:cxn modelId="{E406C4F4-D782-490E-81F9-57080ED379CD}" type="presOf" srcId="{A2545271-5725-4ADE-9673-E166208A2F10}" destId="{E62339A8-FDAD-4279-86CF-C4D7988B33B2}" srcOrd="0" destOrd="3" presId="urn:microsoft.com/office/officeart/2005/8/layout/hList1"/>
    <dgm:cxn modelId="{57AEF408-E160-47E6-AD96-18C763658EEA}" type="presOf" srcId="{E150C6B9-6605-4B2B-BC22-C8C85EB2F8D7}" destId="{E0ABAC0B-8488-4FC9-B26B-695DF69869D8}" srcOrd="0" destOrd="0" presId="urn:microsoft.com/office/officeart/2005/8/layout/hList1"/>
    <dgm:cxn modelId="{18B13D32-4683-42A1-959C-FB1DD35575E5}" type="presOf" srcId="{5D200C2C-6861-4DB2-8596-E91FB5DC594F}" destId="{D0B37259-4E0A-4FC6-B316-2A593930573C}" srcOrd="0" destOrd="0" presId="urn:microsoft.com/office/officeart/2005/8/layout/hList1"/>
    <dgm:cxn modelId="{49F79A33-2FFC-4336-BBCF-FC9969C3D355}" type="presOf" srcId="{DB0CFBCC-72D6-44FC-893C-32250D547781}" destId="{E62339A8-FDAD-4279-86CF-C4D7988B33B2}" srcOrd="0" destOrd="2" presId="urn:microsoft.com/office/officeart/2005/8/layout/hList1"/>
    <dgm:cxn modelId="{1832197B-FE54-4B3C-9B25-F2F75EC04C5F}" srcId="{E150C6B9-6605-4B2B-BC22-C8C85EB2F8D7}" destId="{D203C858-832C-4F55-A2FA-BE2220A4A65B}" srcOrd="1" destOrd="0" parTransId="{3B366DC8-E561-4EDA-B630-7DFC08D54207}" sibTransId="{0685025D-6300-4FD2-BA3A-8D01F23F5AF5}"/>
    <dgm:cxn modelId="{710657BD-B703-4BDA-8B17-BF0B10003167}" srcId="{E150C6B9-6605-4B2B-BC22-C8C85EB2F8D7}" destId="{A2545271-5725-4ADE-9673-E166208A2F10}" srcOrd="3" destOrd="0" parTransId="{3D222F42-7CF8-4BB0-A15C-6F08EDC28CF7}" sibTransId="{018D63E1-FFAB-45B8-8B8F-87E29C57F8EA}"/>
    <dgm:cxn modelId="{C2313704-1C71-4470-A709-C2D4A0F6A0CC}" srcId="{5D200C2C-6861-4DB2-8596-E91FB5DC594F}" destId="{E150C6B9-6605-4B2B-BC22-C8C85EB2F8D7}" srcOrd="0" destOrd="0" parTransId="{E3ED3DF9-AEED-495B-987C-5A925F6F88F2}" sibTransId="{5465EFC2-DF9D-42B3-AD90-D37339F8BD71}"/>
    <dgm:cxn modelId="{24C38F81-4A0E-4200-96C2-5F5B7CEA533E}" type="presOf" srcId="{D203C858-832C-4F55-A2FA-BE2220A4A65B}" destId="{E62339A8-FDAD-4279-86CF-C4D7988B33B2}" srcOrd="0" destOrd="1" presId="urn:microsoft.com/office/officeart/2005/8/layout/hList1"/>
    <dgm:cxn modelId="{63061A6E-1119-450A-87AD-4C34319FBDFB}" type="presOf" srcId="{A37BA48F-BE77-4C2D-987F-776D53B993E1}" destId="{E62339A8-FDAD-4279-86CF-C4D7988B33B2}" srcOrd="0" destOrd="0" presId="urn:microsoft.com/office/officeart/2005/8/layout/hList1"/>
    <dgm:cxn modelId="{6BDB2CA8-FA24-49D9-949B-05EE09F74664}" srcId="{E150C6B9-6605-4B2B-BC22-C8C85EB2F8D7}" destId="{A37BA48F-BE77-4C2D-987F-776D53B993E1}" srcOrd="0" destOrd="0" parTransId="{07BA2EC5-9624-4B9B-9F9B-4AD095B90FC1}" sibTransId="{F26097E7-7F7C-4170-9062-547C82A5636C}"/>
    <dgm:cxn modelId="{9132E2A9-687E-447F-B9ED-F01029939C82}" srcId="{E150C6B9-6605-4B2B-BC22-C8C85EB2F8D7}" destId="{DB0CFBCC-72D6-44FC-893C-32250D547781}" srcOrd="2" destOrd="0" parTransId="{4EBD6AE9-C5F3-4CCC-9042-520F3195B90D}" sibTransId="{11055CC9-0DB5-4EAF-9D60-2A269ADB0EDD}"/>
    <dgm:cxn modelId="{B4F3617C-D2C6-4104-A920-A86CC09DCE72}" type="presParOf" srcId="{D0B37259-4E0A-4FC6-B316-2A593930573C}" destId="{20F19DA2-91B1-49E4-A1A2-FA015B563F62}" srcOrd="0" destOrd="0" presId="urn:microsoft.com/office/officeart/2005/8/layout/hList1"/>
    <dgm:cxn modelId="{EB9A3B03-25E9-4E63-9422-2D1F3518C347}" type="presParOf" srcId="{20F19DA2-91B1-49E4-A1A2-FA015B563F62}" destId="{E0ABAC0B-8488-4FC9-B26B-695DF69869D8}" srcOrd="0" destOrd="0" presId="urn:microsoft.com/office/officeart/2005/8/layout/hList1"/>
    <dgm:cxn modelId="{23561125-E050-4AE6-9592-577605C037F8}" type="presParOf" srcId="{20F19DA2-91B1-49E4-A1A2-FA015B563F62}" destId="{E62339A8-FDAD-4279-86CF-C4D7988B33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9DF75-F027-4FC1-A427-715F3AF845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6D7A82D-048A-4A1D-8D38-0FABBE11691B}">
      <dgm:prSet/>
      <dgm:spPr/>
      <dgm:t>
        <a:bodyPr/>
        <a:lstStyle/>
        <a:p>
          <a:pPr rtl="0"/>
          <a:r>
            <a:rPr lang="en-US" b="1" dirty="0"/>
            <a:t>Loans and Deferred Payment Financing</a:t>
          </a:r>
          <a:endParaRPr lang="en-US" dirty="0"/>
        </a:p>
      </dgm:t>
    </dgm:pt>
    <dgm:pt modelId="{20A96004-6C50-4ABF-B0E3-102188ABFDA5}" type="parTrans" cxnId="{579993ED-DC48-4ECC-85DC-C936945BE32A}">
      <dgm:prSet/>
      <dgm:spPr/>
      <dgm:t>
        <a:bodyPr/>
        <a:lstStyle/>
        <a:p>
          <a:endParaRPr lang="en-US"/>
        </a:p>
      </dgm:t>
    </dgm:pt>
    <dgm:pt modelId="{945F2780-B660-4F40-ADEC-9C0D4FEE200A}" type="sibTrans" cxnId="{579993ED-DC48-4ECC-85DC-C936945BE32A}">
      <dgm:prSet/>
      <dgm:spPr/>
      <dgm:t>
        <a:bodyPr/>
        <a:lstStyle/>
        <a:p>
          <a:endParaRPr lang="en-US"/>
        </a:p>
      </dgm:t>
    </dgm:pt>
    <dgm:pt modelId="{2E2EE840-DFC8-4302-BE34-64C966583EA5}">
      <dgm:prSet/>
      <dgm:spPr/>
      <dgm:t>
        <a:bodyPr/>
        <a:lstStyle/>
        <a:p>
          <a:pPr rtl="0"/>
          <a:r>
            <a:rPr lang="en-US" b="1" dirty="0"/>
            <a:t>We provide advice and can work with our parent company Amira Group to utilize the use of State issued Sovereign Guarantee or Bank Guarantee format ICC 458, 500 or 600 to secure capital for industrial and infrastructure projects. </a:t>
          </a:r>
        </a:p>
      </dgm:t>
    </dgm:pt>
    <dgm:pt modelId="{BC909D56-EE02-4A68-B5C2-65A139ABA334}" type="parTrans" cxnId="{AB5B21F2-C55D-4002-8482-811DAC423BA2}">
      <dgm:prSet/>
      <dgm:spPr/>
      <dgm:t>
        <a:bodyPr/>
        <a:lstStyle/>
        <a:p>
          <a:endParaRPr lang="en-US"/>
        </a:p>
      </dgm:t>
    </dgm:pt>
    <dgm:pt modelId="{7C5F29F5-2749-4A82-B2F0-644C1BC60CD7}" type="sibTrans" cxnId="{AB5B21F2-C55D-4002-8482-811DAC423BA2}">
      <dgm:prSet/>
      <dgm:spPr/>
      <dgm:t>
        <a:bodyPr/>
        <a:lstStyle/>
        <a:p>
          <a:endParaRPr lang="en-US"/>
        </a:p>
      </dgm:t>
    </dgm:pt>
    <dgm:pt modelId="{25FE2139-1B9D-43EE-A9B5-6F613A656B51}" type="pres">
      <dgm:prSet presAssocID="{2559DF75-F027-4FC1-A427-715F3AF84542}" presName="linearFlow" presStyleCnt="0">
        <dgm:presLayoutVars>
          <dgm:dir/>
          <dgm:animLvl val="lvl"/>
          <dgm:resizeHandles val="exact"/>
        </dgm:presLayoutVars>
      </dgm:prSet>
      <dgm:spPr/>
    </dgm:pt>
    <dgm:pt modelId="{A0C00903-EEF7-4FAC-9A52-9AD3505D540E}" type="pres">
      <dgm:prSet presAssocID="{B6D7A82D-048A-4A1D-8D38-0FABBE11691B}" presName="composite" presStyleCnt="0"/>
      <dgm:spPr/>
    </dgm:pt>
    <dgm:pt modelId="{F22A7141-5B4A-49A8-A78B-1303ACEB77FC}" type="pres">
      <dgm:prSet presAssocID="{B6D7A82D-048A-4A1D-8D38-0FABBE11691B}" presName="parentText" presStyleLbl="alignNode1" presStyleIdx="0" presStyleCnt="1">
        <dgm:presLayoutVars>
          <dgm:chMax val="1"/>
          <dgm:bulletEnabled val="1"/>
        </dgm:presLayoutVars>
      </dgm:prSet>
      <dgm:spPr/>
    </dgm:pt>
    <dgm:pt modelId="{1F8A085E-11A3-42F8-AF37-23667A07571E}" type="pres">
      <dgm:prSet presAssocID="{B6D7A82D-048A-4A1D-8D38-0FABBE11691B}" presName="descendantText" presStyleLbl="alignAcc1" presStyleIdx="0" presStyleCnt="1" custScaleX="102710" custScaleY="104173" custLinFactNeighborX="560" custLinFactNeighborY="0">
        <dgm:presLayoutVars>
          <dgm:bulletEnabled val="1"/>
        </dgm:presLayoutVars>
      </dgm:prSet>
      <dgm:spPr/>
    </dgm:pt>
  </dgm:ptLst>
  <dgm:cxnLst>
    <dgm:cxn modelId="{AB5B21F2-C55D-4002-8482-811DAC423BA2}" srcId="{B6D7A82D-048A-4A1D-8D38-0FABBE11691B}" destId="{2E2EE840-DFC8-4302-BE34-64C966583EA5}" srcOrd="0" destOrd="0" parTransId="{BC909D56-EE02-4A68-B5C2-65A139ABA334}" sibTransId="{7C5F29F5-2749-4A82-B2F0-644C1BC60CD7}"/>
    <dgm:cxn modelId="{D9FFD8C7-6689-47F5-BA54-D02539B54F32}" type="presOf" srcId="{B6D7A82D-048A-4A1D-8D38-0FABBE11691B}" destId="{F22A7141-5B4A-49A8-A78B-1303ACEB77FC}" srcOrd="0" destOrd="0" presId="urn:microsoft.com/office/officeart/2005/8/layout/chevron2"/>
    <dgm:cxn modelId="{834D34C1-26F2-4EF7-AC3E-73A3E8C06A4B}" type="presOf" srcId="{2559DF75-F027-4FC1-A427-715F3AF84542}" destId="{25FE2139-1B9D-43EE-A9B5-6F613A656B51}" srcOrd="0" destOrd="0" presId="urn:microsoft.com/office/officeart/2005/8/layout/chevron2"/>
    <dgm:cxn modelId="{579993ED-DC48-4ECC-85DC-C936945BE32A}" srcId="{2559DF75-F027-4FC1-A427-715F3AF84542}" destId="{B6D7A82D-048A-4A1D-8D38-0FABBE11691B}" srcOrd="0" destOrd="0" parTransId="{20A96004-6C50-4ABF-B0E3-102188ABFDA5}" sibTransId="{945F2780-B660-4F40-ADEC-9C0D4FEE200A}"/>
    <dgm:cxn modelId="{7691C5E4-4A0B-4ADA-A858-07AC8B12A57F}" type="presOf" srcId="{2E2EE840-DFC8-4302-BE34-64C966583EA5}" destId="{1F8A085E-11A3-42F8-AF37-23667A07571E}" srcOrd="0" destOrd="0" presId="urn:microsoft.com/office/officeart/2005/8/layout/chevron2"/>
    <dgm:cxn modelId="{1470C833-81D1-4E48-9EF6-CA19E427A559}" type="presParOf" srcId="{25FE2139-1B9D-43EE-A9B5-6F613A656B51}" destId="{A0C00903-EEF7-4FAC-9A52-9AD3505D540E}" srcOrd="0" destOrd="0" presId="urn:microsoft.com/office/officeart/2005/8/layout/chevron2"/>
    <dgm:cxn modelId="{D7920C61-0F35-43C5-896D-89ED788252B1}" type="presParOf" srcId="{A0C00903-EEF7-4FAC-9A52-9AD3505D540E}" destId="{F22A7141-5B4A-49A8-A78B-1303ACEB77FC}" srcOrd="0" destOrd="0" presId="urn:microsoft.com/office/officeart/2005/8/layout/chevron2"/>
    <dgm:cxn modelId="{5063785D-C9E4-44D9-ACB4-3BA2B6781A33}" type="presParOf" srcId="{A0C00903-EEF7-4FAC-9A52-9AD3505D540E}" destId="{1F8A085E-11A3-42F8-AF37-23667A0757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59DF75-F027-4FC1-A427-715F3AF8454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6D7A82D-048A-4A1D-8D38-0FABBE11691B}">
      <dgm:prSet custT="1"/>
      <dgm:spPr/>
      <dgm:t>
        <a:bodyPr/>
        <a:lstStyle/>
        <a:p>
          <a:pPr rtl="0"/>
          <a:r>
            <a:rPr lang="en-US" sz="4800" b="1" dirty="0"/>
            <a:t>Credit Card Solutions &amp; Services</a:t>
          </a:r>
          <a:endParaRPr lang="en-US" sz="4800" dirty="0"/>
        </a:p>
      </dgm:t>
    </dgm:pt>
    <dgm:pt modelId="{20A96004-6C50-4ABF-B0E3-102188ABFDA5}" type="parTrans" cxnId="{579993ED-DC48-4ECC-85DC-C936945BE32A}">
      <dgm:prSet/>
      <dgm:spPr/>
      <dgm:t>
        <a:bodyPr/>
        <a:lstStyle/>
        <a:p>
          <a:endParaRPr lang="en-US"/>
        </a:p>
      </dgm:t>
    </dgm:pt>
    <dgm:pt modelId="{945F2780-B660-4F40-ADEC-9C0D4FEE200A}" type="sibTrans" cxnId="{579993ED-DC48-4ECC-85DC-C936945BE32A}">
      <dgm:prSet/>
      <dgm:spPr/>
      <dgm:t>
        <a:bodyPr/>
        <a:lstStyle/>
        <a:p>
          <a:endParaRPr lang="en-US"/>
        </a:p>
      </dgm:t>
    </dgm:pt>
    <dgm:pt modelId="{2E2EE840-DFC8-4302-BE34-64C966583EA5}">
      <dgm:prSet/>
      <dgm:spPr/>
      <dgm:t>
        <a:bodyPr/>
        <a:lstStyle/>
        <a:p>
          <a:pPr rtl="0"/>
          <a:r>
            <a:rPr lang="en-US" b="1" dirty="0"/>
            <a:t>With our industry partner we are able to offer a variety of Credit and Debit Processing Cards, Gift and Loyalty Cards, Electronic Check Conversion, Restaurant and Retail POS Systems, Credit Card Terminals, Mobile Processing, Cash Advance Programs, ATM Machines, Internet Solutions &amp; </a:t>
          </a:r>
          <a:r>
            <a:rPr lang="en-US" b="1" dirty="0" err="1"/>
            <a:t>eCommerce</a:t>
          </a:r>
          <a:r>
            <a:rPr lang="en-US" b="1" dirty="0"/>
            <a:t> Packages.</a:t>
          </a:r>
        </a:p>
      </dgm:t>
    </dgm:pt>
    <dgm:pt modelId="{BC909D56-EE02-4A68-B5C2-65A139ABA334}" type="parTrans" cxnId="{AB5B21F2-C55D-4002-8482-811DAC423BA2}">
      <dgm:prSet/>
      <dgm:spPr/>
      <dgm:t>
        <a:bodyPr/>
        <a:lstStyle/>
        <a:p>
          <a:endParaRPr lang="en-US"/>
        </a:p>
      </dgm:t>
    </dgm:pt>
    <dgm:pt modelId="{7C5F29F5-2749-4A82-B2F0-644C1BC60CD7}" type="sibTrans" cxnId="{AB5B21F2-C55D-4002-8482-811DAC423BA2}">
      <dgm:prSet/>
      <dgm:spPr/>
      <dgm:t>
        <a:bodyPr/>
        <a:lstStyle/>
        <a:p>
          <a:endParaRPr lang="en-US"/>
        </a:p>
      </dgm:t>
    </dgm:pt>
    <dgm:pt modelId="{25FE2139-1B9D-43EE-A9B5-6F613A656B51}" type="pres">
      <dgm:prSet presAssocID="{2559DF75-F027-4FC1-A427-715F3AF84542}" presName="linearFlow" presStyleCnt="0">
        <dgm:presLayoutVars>
          <dgm:dir/>
          <dgm:animLvl val="lvl"/>
          <dgm:resizeHandles val="exact"/>
        </dgm:presLayoutVars>
      </dgm:prSet>
      <dgm:spPr/>
    </dgm:pt>
    <dgm:pt modelId="{A0C00903-EEF7-4FAC-9A52-9AD3505D540E}" type="pres">
      <dgm:prSet presAssocID="{B6D7A82D-048A-4A1D-8D38-0FABBE11691B}" presName="composite" presStyleCnt="0"/>
      <dgm:spPr/>
    </dgm:pt>
    <dgm:pt modelId="{F22A7141-5B4A-49A8-A78B-1303ACEB77FC}" type="pres">
      <dgm:prSet presAssocID="{B6D7A82D-048A-4A1D-8D38-0FABBE11691B}" presName="parentText" presStyleLbl="alignNode1" presStyleIdx="0" presStyleCnt="1">
        <dgm:presLayoutVars>
          <dgm:chMax val="1"/>
          <dgm:bulletEnabled val="1"/>
        </dgm:presLayoutVars>
      </dgm:prSet>
      <dgm:spPr/>
    </dgm:pt>
    <dgm:pt modelId="{1F8A085E-11A3-42F8-AF37-23667A07571E}" type="pres">
      <dgm:prSet presAssocID="{B6D7A82D-048A-4A1D-8D38-0FABBE11691B}" presName="descendantText" presStyleLbl="alignAcc1" presStyleIdx="0" presStyleCnt="1" custScaleX="102710" custScaleY="104173" custLinFactNeighborX="560" custLinFactNeighborY="0">
        <dgm:presLayoutVars>
          <dgm:bulletEnabled val="1"/>
        </dgm:presLayoutVars>
      </dgm:prSet>
      <dgm:spPr/>
    </dgm:pt>
  </dgm:ptLst>
  <dgm:cxnLst>
    <dgm:cxn modelId="{AB5B21F2-C55D-4002-8482-811DAC423BA2}" srcId="{B6D7A82D-048A-4A1D-8D38-0FABBE11691B}" destId="{2E2EE840-DFC8-4302-BE34-64C966583EA5}" srcOrd="0" destOrd="0" parTransId="{BC909D56-EE02-4A68-B5C2-65A139ABA334}" sibTransId="{7C5F29F5-2749-4A82-B2F0-644C1BC60CD7}"/>
    <dgm:cxn modelId="{D9FFD8C7-6689-47F5-BA54-D02539B54F32}" type="presOf" srcId="{B6D7A82D-048A-4A1D-8D38-0FABBE11691B}" destId="{F22A7141-5B4A-49A8-A78B-1303ACEB77FC}" srcOrd="0" destOrd="0" presId="urn:microsoft.com/office/officeart/2005/8/layout/chevron2"/>
    <dgm:cxn modelId="{834D34C1-26F2-4EF7-AC3E-73A3E8C06A4B}" type="presOf" srcId="{2559DF75-F027-4FC1-A427-715F3AF84542}" destId="{25FE2139-1B9D-43EE-A9B5-6F613A656B51}" srcOrd="0" destOrd="0" presId="urn:microsoft.com/office/officeart/2005/8/layout/chevron2"/>
    <dgm:cxn modelId="{579993ED-DC48-4ECC-85DC-C936945BE32A}" srcId="{2559DF75-F027-4FC1-A427-715F3AF84542}" destId="{B6D7A82D-048A-4A1D-8D38-0FABBE11691B}" srcOrd="0" destOrd="0" parTransId="{20A96004-6C50-4ABF-B0E3-102188ABFDA5}" sibTransId="{945F2780-B660-4F40-ADEC-9C0D4FEE200A}"/>
    <dgm:cxn modelId="{7691C5E4-4A0B-4ADA-A858-07AC8B12A57F}" type="presOf" srcId="{2E2EE840-DFC8-4302-BE34-64C966583EA5}" destId="{1F8A085E-11A3-42F8-AF37-23667A07571E}" srcOrd="0" destOrd="0" presId="urn:microsoft.com/office/officeart/2005/8/layout/chevron2"/>
    <dgm:cxn modelId="{1470C833-81D1-4E48-9EF6-CA19E427A559}" type="presParOf" srcId="{25FE2139-1B9D-43EE-A9B5-6F613A656B51}" destId="{A0C00903-EEF7-4FAC-9A52-9AD3505D540E}" srcOrd="0" destOrd="0" presId="urn:microsoft.com/office/officeart/2005/8/layout/chevron2"/>
    <dgm:cxn modelId="{D7920C61-0F35-43C5-896D-89ED788252B1}" type="presParOf" srcId="{A0C00903-EEF7-4FAC-9A52-9AD3505D540E}" destId="{F22A7141-5B4A-49A8-A78B-1303ACEB77FC}" srcOrd="0" destOrd="0" presId="urn:microsoft.com/office/officeart/2005/8/layout/chevron2"/>
    <dgm:cxn modelId="{5063785D-C9E4-44D9-ACB4-3BA2B6781A33}" type="presParOf" srcId="{A0C00903-EEF7-4FAC-9A52-9AD3505D540E}" destId="{1F8A085E-11A3-42F8-AF37-23667A07571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B9C0DA-4B1B-4E33-A16B-A73589D876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A24DC69-83E5-40E0-8FBE-5A228ABC9379}">
      <dgm:prSet custT="1"/>
      <dgm:spPr/>
      <dgm:t>
        <a:bodyPr/>
        <a:lstStyle/>
        <a:p>
          <a:pPr algn="ctr" rtl="0"/>
          <a:r>
            <a:rPr lang="en-US" sz="2000" b="1" dirty="0">
              <a:solidFill>
                <a:schemeClr val="tx1"/>
              </a:solidFill>
            </a:rPr>
            <a:t>Refinery Building and Refining</a:t>
          </a:r>
          <a:endParaRPr lang="en-US" sz="2000" dirty="0">
            <a:solidFill>
              <a:schemeClr val="tx1"/>
            </a:solidFill>
          </a:endParaRPr>
        </a:p>
        <a:p>
          <a:pPr algn="ctr"/>
          <a:r>
            <a:rPr lang="en-US" sz="1600" b="0" dirty="0">
              <a:solidFill>
                <a:schemeClr val="tx1"/>
              </a:solidFill>
            </a:rPr>
            <a:t>With our industry partners we have long-standing refining expertise. AMIRA has successfully delivered a number of refining projects throughout the world, ranging from conceptual, technical and economic studies to revamps, expansions and world-scale new build. </a:t>
          </a:r>
        </a:p>
        <a:p>
          <a:pPr algn="ctr"/>
          <a:r>
            <a:rPr lang="en-US" sz="1600" b="0" dirty="0">
              <a:solidFill>
                <a:schemeClr val="tx1"/>
              </a:solidFill>
            </a:rPr>
            <a:t>We deliver high quality, cost-effective solutions and offer large expert engineering resources available in the industry. This strength, coupled with our global network of engineering partners, allows us to mobilize large teams very quickly to meet the most demanding schedules.</a:t>
          </a:r>
        </a:p>
      </dgm:t>
    </dgm:pt>
    <dgm:pt modelId="{33B23345-BEAB-4EC5-BBEC-875EDCF66B10}" type="parTrans" cxnId="{92E5EF6B-0C85-47B2-9086-7DB097781B96}">
      <dgm:prSet/>
      <dgm:spPr/>
      <dgm:t>
        <a:bodyPr/>
        <a:lstStyle/>
        <a:p>
          <a:endParaRPr lang="en-US"/>
        </a:p>
      </dgm:t>
    </dgm:pt>
    <dgm:pt modelId="{FE389057-EA16-456C-9516-28D5EB7E4A27}" type="sibTrans" cxnId="{92E5EF6B-0C85-47B2-9086-7DB097781B96}">
      <dgm:prSet/>
      <dgm:spPr/>
      <dgm:t>
        <a:bodyPr/>
        <a:lstStyle/>
        <a:p>
          <a:endParaRPr lang="en-US"/>
        </a:p>
      </dgm:t>
    </dgm:pt>
    <dgm:pt modelId="{10630BB4-70BB-45AC-A2A5-E0FC7F69312A}">
      <dgm:prSet custT="1"/>
      <dgm:spPr/>
      <dgm:t>
        <a:bodyPr/>
        <a:lstStyle/>
        <a:p>
          <a:pPr algn="ctr" rtl="0"/>
          <a:r>
            <a:rPr lang="en-US" sz="2000" b="1" dirty="0">
              <a:solidFill>
                <a:srgbClr val="000000"/>
              </a:solidFill>
            </a:rPr>
            <a:t>Water Supply Systems</a:t>
          </a:r>
          <a:endParaRPr lang="en-US" sz="2000" dirty="0">
            <a:solidFill>
              <a:srgbClr val="000000"/>
            </a:solidFill>
          </a:endParaRPr>
        </a:p>
        <a:p>
          <a:pPr algn="ctr"/>
          <a:r>
            <a:rPr lang="en-US" sz="1600" dirty="0">
              <a:solidFill>
                <a:srgbClr val="000000"/>
              </a:solidFill>
            </a:rPr>
            <a:t>AMIRA partners with industry leaders to develop seawater and brackish water desalination systems and water management. The stationary, modular and energy-efficient desalination systems development has reached serious maturity and represents a sustainable concept for the world’s potable water supply.</a:t>
          </a:r>
        </a:p>
        <a:p>
          <a:pPr algn="ctr"/>
          <a:r>
            <a:rPr lang="en-US" sz="1600" dirty="0">
              <a:solidFill>
                <a:srgbClr val="000000"/>
              </a:solidFill>
            </a:rPr>
            <a:t>Through our partners we provide; Solar Water Distillation and Distribution water reuse systems powered by renewable energy.</a:t>
          </a:r>
        </a:p>
        <a:p>
          <a:pPr algn="just" rtl="0"/>
          <a:endParaRPr lang="en-US" sz="1600" dirty="0">
            <a:solidFill>
              <a:srgbClr val="000000"/>
            </a:solidFill>
          </a:endParaRPr>
        </a:p>
      </dgm:t>
    </dgm:pt>
    <dgm:pt modelId="{2EC23187-0810-4FC7-91B4-98564BA45A1A}" type="parTrans" cxnId="{C3C35F12-C0C7-4669-9656-5192C3AD19EB}">
      <dgm:prSet/>
      <dgm:spPr/>
      <dgm:t>
        <a:bodyPr/>
        <a:lstStyle/>
        <a:p>
          <a:endParaRPr lang="en-US"/>
        </a:p>
      </dgm:t>
    </dgm:pt>
    <dgm:pt modelId="{EAB5EC8C-E259-4188-A026-F764028C7FB1}" type="sibTrans" cxnId="{C3C35F12-C0C7-4669-9656-5192C3AD19EB}">
      <dgm:prSet/>
      <dgm:spPr/>
      <dgm:t>
        <a:bodyPr/>
        <a:lstStyle/>
        <a:p>
          <a:endParaRPr lang="en-US"/>
        </a:p>
      </dgm:t>
    </dgm:pt>
    <dgm:pt modelId="{4D1E37AD-B98E-4ED5-91A6-4E2AEC0722AC}" type="pres">
      <dgm:prSet presAssocID="{4EB9C0DA-4B1B-4E33-A16B-A73589D87691}" presName="linearFlow" presStyleCnt="0">
        <dgm:presLayoutVars>
          <dgm:dir/>
          <dgm:resizeHandles val="exact"/>
        </dgm:presLayoutVars>
      </dgm:prSet>
      <dgm:spPr/>
    </dgm:pt>
    <dgm:pt modelId="{00930E18-8B56-41C9-961F-EC35B03A6172}" type="pres">
      <dgm:prSet presAssocID="{2A24DC69-83E5-40E0-8FBE-5A228ABC9379}" presName="composite" presStyleCnt="0"/>
      <dgm:spPr/>
    </dgm:pt>
    <dgm:pt modelId="{357CCE44-B477-48FA-B59F-3886E0DDCA81}" type="pres">
      <dgm:prSet presAssocID="{2A24DC69-83E5-40E0-8FBE-5A228ABC9379}" presName="imgShp" presStyleLbl="fgImgPlace1" presStyleIdx="0" presStyleCnt="2" custScaleX="287329" custScaleY="301252" custLinFactNeighborX="-56039" custLinFactNeighborY="-1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56295535-037E-4C47-8A73-8B61570C4B25}" type="pres">
      <dgm:prSet presAssocID="{2A24DC69-83E5-40E0-8FBE-5A228ABC9379}" presName="txShp" presStyleLbl="node1" presStyleIdx="0" presStyleCnt="2" custScaleX="88310" custScaleY="403640" custLinFactNeighborX="-2555" custLinFactNeighborY="-201">
        <dgm:presLayoutVars>
          <dgm:bulletEnabled val="1"/>
        </dgm:presLayoutVars>
      </dgm:prSet>
      <dgm:spPr/>
    </dgm:pt>
    <dgm:pt modelId="{5B84C4FD-6A11-48E5-896E-4272E9092F10}" type="pres">
      <dgm:prSet presAssocID="{FE389057-EA16-456C-9516-28D5EB7E4A27}" presName="spacing" presStyleCnt="0"/>
      <dgm:spPr/>
    </dgm:pt>
    <dgm:pt modelId="{CCD89443-E5A4-4EA0-A2D0-183FE2339976}" type="pres">
      <dgm:prSet presAssocID="{10630BB4-70BB-45AC-A2A5-E0FC7F69312A}" presName="composite" presStyleCnt="0"/>
      <dgm:spPr/>
    </dgm:pt>
    <dgm:pt modelId="{2F3F46F3-0F06-4B07-AD57-7F0AB58296EA}" type="pres">
      <dgm:prSet presAssocID="{10630BB4-70BB-45AC-A2A5-E0FC7F69312A}" presName="imgShp" presStyleLbl="fgImgPlace1" presStyleIdx="1" presStyleCnt="2" custScaleX="340338" custScaleY="324473" custLinFactNeighborX="-62982" custLinFactNeighborY="-16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5339EAAF-1D0C-49B2-86E7-5513C1F3F8FB}" type="pres">
      <dgm:prSet presAssocID="{10630BB4-70BB-45AC-A2A5-E0FC7F69312A}" presName="txShp" presStyleLbl="node1" presStyleIdx="1" presStyleCnt="2" custScaleX="87710" custScaleY="377433" custLinFactNeighborX="-3529" custLinFactNeighborY="-3409">
        <dgm:presLayoutVars>
          <dgm:bulletEnabled val="1"/>
        </dgm:presLayoutVars>
      </dgm:prSet>
      <dgm:spPr/>
    </dgm:pt>
  </dgm:ptLst>
  <dgm:cxnLst>
    <dgm:cxn modelId="{92E5EF6B-0C85-47B2-9086-7DB097781B96}" srcId="{4EB9C0DA-4B1B-4E33-A16B-A73589D87691}" destId="{2A24DC69-83E5-40E0-8FBE-5A228ABC9379}" srcOrd="0" destOrd="0" parTransId="{33B23345-BEAB-4EC5-BBEC-875EDCF66B10}" sibTransId="{FE389057-EA16-456C-9516-28D5EB7E4A27}"/>
    <dgm:cxn modelId="{9ED784E7-FB11-414F-8AEA-2D5A6F2CC168}" type="presOf" srcId="{4EB9C0DA-4B1B-4E33-A16B-A73589D87691}" destId="{4D1E37AD-B98E-4ED5-91A6-4E2AEC0722AC}" srcOrd="0" destOrd="0" presId="urn:microsoft.com/office/officeart/2005/8/layout/vList3"/>
    <dgm:cxn modelId="{256ED799-9E3A-3A46-BA24-0620E89BAF32}" type="presOf" srcId="{2A24DC69-83E5-40E0-8FBE-5A228ABC9379}" destId="{56295535-037E-4C47-8A73-8B61570C4B25}" srcOrd="0" destOrd="0" presId="urn:microsoft.com/office/officeart/2005/8/layout/vList3"/>
    <dgm:cxn modelId="{C3C35F12-C0C7-4669-9656-5192C3AD19EB}" srcId="{4EB9C0DA-4B1B-4E33-A16B-A73589D87691}" destId="{10630BB4-70BB-45AC-A2A5-E0FC7F69312A}" srcOrd="1" destOrd="0" parTransId="{2EC23187-0810-4FC7-91B4-98564BA45A1A}" sibTransId="{EAB5EC8C-E259-4188-A026-F764028C7FB1}"/>
    <dgm:cxn modelId="{7AD062E6-1756-A24F-AE7F-E73DCEDA1004}" type="presOf" srcId="{10630BB4-70BB-45AC-A2A5-E0FC7F69312A}" destId="{5339EAAF-1D0C-49B2-86E7-5513C1F3F8FB}" srcOrd="0" destOrd="0" presId="urn:microsoft.com/office/officeart/2005/8/layout/vList3"/>
    <dgm:cxn modelId="{F6F49E08-F534-0640-9537-3C38EA59FAF0}" type="presParOf" srcId="{4D1E37AD-B98E-4ED5-91A6-4E2AEC0722AC}" destId="{00930E18-8B56-41C9-961F-EC35B03A6172}" srcOrd="0" destOrd="0" presId="urn:microsoft.com/office/officeart/2005/8/layout/vList3"/>
    <dgm:cxn modelId="{5B5A2776-F347-5143-A8CA-C28B6113FBB1}" type="presParOf" srcId="{00930E18-8B56-41C9-961F-EC35B03A6172}" destId="{357CCE44-B477-48FA-B59F-3886E0DDCA81}" srcOrd="0" destOrd="0" presId="urn:microsoft.com/office/officeart/2005/8/layout/vList3"/>
    <dgm:cxn modelId="{45E934FC-F26A-E64D-846E-2B550D9F9110}" type="presParOf" srcId="{00930E18-8B56-41C9-961F-EC35B03A6172}" destId="{56295535-037E-4C47-8A73-8B61570C4B25}" srcOrd="1" destOrd="0" presId="urn:microsoft.com/office/officeart/2005/8/layout/vList3"/>
    <dgm:cxn modelId="{C65505BD-01FF-014E-9C7D-2DF08498CD0A}" type="presParOf" srcId="{4D1E37AD-B98E-4ED5-91A6-4E2AEC0722AC}" destId="{5B84C4FD-6A11-48E5-896E-4272E9092F10}" srcOrd="1" destOrd="0" presId="urn:microsoft.com/office/officeart/2005/8/layout/vList3"/>
    <dgm:cxn modelId="{B1FD3FE7-359E-9148-B346-8436D0BA81E4}" type="presParOf" srcId="{4D1E37AD-B98E-4ED5-91A6-4E2AEC0722AC}" destId="{CCD89443-E5A4-4EA0-A2D0-183FE2339976}" srcOrd="2" destOrd="0" presId="urn:microsoft.com/office/officeart/2005/8/layout/vList3"/>
    <dgm:cxn modelId="{7EEC47D2-B0B3-1640-A916-05FEA71E4792}" type="presParOf" srcId="{CCD89443-E5A4-4EA0-A2D0-183FE2339976}" destId="{2F3F46F3-0F06-4B07-AD57-7F0AB58296EA}" srcOrd="0" destOrd="0" presId="urn:microsoft.com/office/officeart/2005/8/layout/vList3"/>
    <dgm:cxn modelId="{3F713AE2-DAB5-D143-9DB0-235EB90BD52C}" type="presParOf" srcId="{CCD89443-E5A4-4EA0-A2D0-183FE2339976}" destId="{5339EAAF-1D0C-49B2-86E7-5513C1F3F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9C0DA-4B1B-4E33-A16B-A73589D876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A24DC69-83E5-40E0-8FBE-5A228ABC9379}">
      <dgm:prSet/>
      <dgm:spPr/>
      <dgm:t>
        <a:bodyPr/>
        <a:lstStyle/>
        <a:p>
          <a:pPr rtl="0"/>
          <a:r>
            <a:rPr lang="en-US" b="1" dirty="0">
              <a:solidFill>
                <a:schemeClr val="accent2">
                  <a:lumMod val="50000"/>
                </a:schemeClr>
              </a:solidFill>
            </a:rPr>
            <a:t>Electricity Generation Power Plants</a:t>
          </a:r>
          <a:endParaRPr lang="en-US" dirty="0">
            <a:solidFill>
              <a:schemeClr val="accent2">
                <a:lumMod val="50000"/>
              </a:schemeClr>
            </a:solidFill>
          </a:endParaRPr>
        </a:p>
      </dgm:t>
    </dgm:pt>
    <dgm:pt modelId="{33B23345-BEAB-4EC5-BBEC-875EDCF66B10}" type="parTrans" cxnId="{92E5EF6B-0C85-47B2-9086-7DB097781B96}">
      <dgm:prSet/>
      <dgm:spPr/>
      <dgm:t>
        <a:bodyPr/>
        <a:lstStyle/>
        <a:p>
          <a:endParaRPr lang="en-US"/>
        </a:p>
      </dgm:t>
    </dgm:pt>
    <dgm:pt modelId="{FE389057-EA16-456C-9516-28D5EB7E4A27}" type="sibTrans" cxnId="{92E5EF6B-0C85-47B2-9086-7DB097781B96}">
      <dgm:prSet/>
      <dgm:spPr/>
      <dgm:t>
        <a:bodyPr/>
        <a:lstStyle/>
        <a:p>
          <a:endParaRPr lang="en-US"/>
        </a:p>
      </dgm:t>
    </dgm:pt>
    <dgm:pt modelId="{B3B376A2-2F8C-4111-BF92-F54F77041955}">
      <dgm:prSet/>
      <dgm:spPr/>
      <dgm:t>
        <a:bodyPr/>
        <a:lstStyle/>
        <a:p>
          <a:pPr rtl="0"/>
          <a:r>
            <a:rPr lang="en-US" dirty="0">
              <a:solidFill>
                <a:schemeClr val="accent2">
                  <a:lumMod val="50000"/>
                </a:schemeClr>
              </a:solidFill>
            </a:rPr>
            <a:t>AMIRA with our industry partners are a leading global provider of full-service, value-added EPC contractor and front end engineering and design, installation and commissioning, OEM provider of services and maintenance to include: Power plants and power generation services, Transmission lines, Step up Transformers, Sub-stations.</a:t>
          </a:r>
        </a:p>
      </dgm:t>
    </dgm:pt>
    <dgm:pt modelId="{F5CDAF58-C40D-456B-9752-BFC25C8829A0}" type="parTrans" cxnId="{F3C89F65-A7B7-4381-A5D0-4A071B925D0A}">
      <dgm:prSet/>
      <dgm:spPr/>
      <dgm:t>
        <a:bodyPr/>
        <a:lstStyle/>
        <a:p>
          <a:endParaRPr lang="en-US"/>
        </a:p>
      </dgm:t>
    </dgm:pt>
    <dgm:pt modelId="{EFAF0059-3AA7-481B-B383-7806D8021513}" type="sibTrans" cxnId="{F3C89F65-A7B7-4381-A5D0-4A071B925D0A}">
      <dgm:prSet/>
      <dgm:spPr/>
      <dgm:t>
        <a:bodyPr/>
        <a:lstStyle/>
        <a:p>
          <a:endParaRPr lang="en-US"/>
        </a:p>
      </dgm:t>
    </dgm:pt>
    <dgm:pt modelId="{10630BB4-70BB-45AC-A2A5-E0FC7F69312A}">
      <dgm:prSet/>
      <dgm:spPr/>
      <dgm:t>
        <a:bodyPr/>
        <a:lstStyle/>
        <a:p>
          <a:pPr rtl="0"/>
          <a:r>
            <a:rPr lang="en-US" b="1" dirty="0">
              <a:solidFill>
                <a:schemeClr val="accent2">
                  <a:lumMod val="50000"/>
                </a:schemeClr>
              </a:solidFill>
            </a:rPr>
            <a:t>Renewable Energy Systems</a:t>
          </a:r>
          <a:endParaRPr lang="en-US" dirty="0">
            <a:solidFill>
              <a:schemeClr val="accent2">
                <a:lumMod val="50000"/>
              </a:schemeClr>
            </a:solidFill>
          </a:endParaRPr>
        </a:p>
      </dgm:t>
    </dgm:pt>
    <dgm:pt modelId="{2EC23187-0810-4FC7-91B4-98564BA45A1A}" type="parTrans" cxnId="{C3C35F12-C0C7-4669-9656-5192C3AD19EB}">
      <dgm:prSet/>
      <dgm:spPr/>
      <dgm:t>
        <a:bodyPr/>
        <a:lstStyle/>
        <a:p>
          <a:endParaRPr lang="en-US"/>
        </a:p>
      </dgm:t>
    </dgm:pt>
    <dgm:pt modelId="{EAB5EC8C-E259-4188-A026-F764028C7FB1}" type="sibTrans" cxnId="{C3C35F12-C0C7-4669-9656-5192C3AD19EB}">
      <dgm:prSet/>
      <dgm:spPr/>
      <dgm:t>
        <a:bodyPr/>
        <a:lstStyle/>
        <a:p>
          <a:endParaRPr lang="en-US"/>
        </a:p>
      </dgm:t>
    </dgm:pt>
    <dgm:pt modelId="{7C02DB2D-BC0C-4238-BCE0-F947CF795833}">
      <dgm:prSet/>
      <dgm:spPr/>
      <dgm:t>
        <a:bodyPr/>
        <a:lstStyle/>
        <a:p>
          <a:pPr rtl="0"/>
          <a:r>
            <a:rPr lang="en-US" dirty="0">
              <a:solidFill>
                <a:schemeClr val="accent2">
                  <a:lumMod val="50000"/>
                </a:schemeClr>
              </a:solidFill>
            </a:rPr>
            <a:t>AMIRA with our industry partners offer full service solutions, EPC contracting and OEM provider of services and maintenance to include: Solar industry systems, Solar housing systems, Thermal Solar, Steam systems, Street-lightning systems, Photovoltaic systems, Wind Energy.</a:t>
          </a:r>
        </a:p>
      </dgm:t>
    </dgm:pt>
    <dgm:pt modelId="{99876C57-1B01-4C4A-9759-EEB27E3B412C}" type="parTrans" cxnId="{220435E0-D412-4C22-A46E-2FAD94EC6237}">
      <dgm:prSet/>
      <dgm:spPr/>
      <dgm:t>
        <a:bodyPr/>
        <a:lstStyle/>
        <a:p>
          <a:endParaRPr lang="en-US"/>
        </a:p>
      </dgm:t>
    </dgm:pt>
    <dgm:pt modelId="{DBBCDCE0-7BB1-4361-8E23-0B5F399B4079}" type="sibTrans" cxnId="{220435E0-D412-4C22-A46E-2FAD94EC6237}">
      <dgm:prSet/>
      <dgm:spPr/>
      <dgm:t>
        <a:bodyPr/>
        <a:lstStyle/>
        <a:p>
          <a:endParaRPr lang="en-US"/>
        </a:p>
      </dgm:t>
    </dgm:pt>
    <dgm:pt modelId="{4D1E37AD-B98E-4ED5-91A6-4E2AEC0722AC}" type="pres">
      <dgm:prSet presAssocID="{4EB9C0DA-4B1B-4E33-A16B-A73589D87691}" presName="linearFlow" presStyleCnt="0">
        <dgm:presLayoutVars>
          <dgm:dir/>
          <dgm:resizeHandles val="exact"/>
        </dgm:presLayoutVars>
      </dgm:prSet>
      <dgm:spPr/>
    </dgm:pt>
    <dgm:pt modelId="{00930E18-8B56-41C9-961F-EC35B03A6172}" type="pres">
      <dgm:prSet presAssocID="{2A24DC69-83E5-40E0-8FBE-5A228ABC9379}" presName="composite" presStyleCnt="0"/>
      <dgm:spPr/>
    </dgm:pt>
    <dgm:pt modelId="{357CCE44-B477-48FA-B59F-3886E0DDCA81}" type="pres">
      <dgm:prSet presAssocID="{2A24DC69-83E5-40E0-8FBE-5A228ABC9379}" presName="imgShp" presStyleLbl="fgImgPlace1" presStyleIdx="0" presStyleCnt="2"/>
      <dgm:spPr>
        <a:blipFill rotWithShape="1">
          <a:blip xmlns:r="http://schemas.openxmlformats.org/officeDocument/2006/relationships" r:embed="rId1"/>
          <a:stretch>
            <a:fillRect/>
          </a:stretch>
        </a:blipFill>
      </dgm:spPr>
    </dgm:pt>
    <dgm:pt modelId="{56295535-037E-4C47-8A73-8B61570C4B25}" type="pres">
      <dgm:prSet presAssocID="{2A24DC69-83E5-40E0-8FBE-5A228ABC9379}" presName="txShp" presStyleLbl="node1" presStyleIdx="0" presStyleCnt="2">
        <dgm:presLayoutVars>
          <dgm:bulletEnabled val="1"/>
        </dgm:presLayoutVars>
      </dgm:prSet>
      <dgm:spPr/>
    </dgm:pt>
    <dgm:pt modelId="{5B84C4FD-6A11-48E5-896E-4272E9092F10}" type="pres">
      <dgm:prSet presAssocID="{FE389057-EA16-456C-9516-28D5EB7E4A27}" presName="spacing" presStyleCnt="0"/>
      <dgm:spPr/>
    </dgm:pt>
    <dgm:pt modelId="{CCD89443-E5A4-4EA0-A2D0-183FE2339976}" type="pres">
      <dgm:prSet presAssocID="{10630BB4-70BB-45AC-A2A5-E0FC7F69312A}" presName="composite" presStyleCnt="0"/>
      <dgm:spPr/>
    </dgm:pt>
    <dgm:pt modelId="{2F3F46F3-0F06-4B07-AD57-7F0AB58296EA}" type="pres">
      <dgm:prSet presAssocID="{10630BB4-70BB-45AC-A2A5-E0FC7F69312A}" presName="imgShp" presStyleLbl="fgImgPlace1" presStyleIdx="1" presStyleCnt="2"/>
      <dgm:spPr>
        <a:blipFill rotWithShape="1">
          <a:blip xmlns:r="http://schemas.openxmlformats.org/officeDocument/2006/relationships" r:embed="rId2"/>
          <a:stretch>
            <a:fillRect/>
          </a:stretch>
        </a:blipFill>
      </dgm:spPr>
    </dgm:pt>
    <dgm:pt modelId="{5339EAAF-1D0C-49B2-86E7-5513C1F3F8FB}" type="pres">
      <dgm:prSet presAssocID="{10630BB4-70BB-45AC-A2A5-E0FC7F69312A}" presName="txShp" presStyleLbl="node1" presStyleIdx="1" presStyleCnt="2">
        <dgm:presLayoutVars>
          <dgm:bulletEnabled val="1"/>
        </dgm:presLayoutVars>
      </dgm:prSet>
      <dgm:spPr/>
    </dgm:pt>
  </dgm:ptLst>
  <dgm:cxnLst>
    <dgm:cxn modelId="{F3C89F65-A7B7-4381-A5D0-4A071B925D0A}" srcId="{2A24DC69-83E5-40E0-8FBE-5A228ABC9379}" destId="{B3B376A2-2F8C-4111-BF92-F54F77041955}" srcOrd="0" destOrd="0" parTransId="{F5CDAF58-C40D-456B-9752-BFC25C8829A0}" sibTransId="{EFAF0059-3AA7-481B-B383-7806D8021513}"/>
    <dgm:cxn modelId="{7656A3AA-910B-419C-B97B-3B8B65A17E1C}" type="presOf" srcId="{10630BB4-70BB-45AC-A2A5-E0FC7F69312A}" destId="{5339EAAF-1D0C-49B2-86E7-5513C1F3F8FB}" srcOrd="0" destOrd="0" presId="urn:microsoft.com/office/officeart/2005/8/layout/vList3"/>
    <dgm:cxn modelId="{220435E0-D412-4C22-A46E-2FAD94EC6237}" srcId="{10630BB4-70BB-45AC-A2A5-E0FC7F69312A}" destId="{7C02DB2D-BC0C-4238-BCE0-F947CF795833}" srcOrd="0" destOrd="0" parTransId="{99876C57-1B01-4C4A-9759-EEB27E3B412C}" sibTransId="{DBBCDCE0-7BB1-4361-8E23-0B5F399B4079}"/>
    <dgm:cxn modelId="{F47572AE-457A-4BC8-9F23-CE9154C7F64D}" type="presOf" srcId="{B3B376A2-2F8C-4111-BF92-F54F77041955}" destId="{56295535-037E-4C47-8A73-8B61570C4B25}" srcOrd="0" destOrd="1" presId="urn:microsoft.com/office/officeart/2005/8/layout/vList3"/>
    <dgm:cxn modelId="{17B3ACAE-2720-4760-89EC-53F128157814}" type="presOf" srcId="{2A24DC69-83E5-40E0-8FBE-5A228ABC9379}" destId="{56295535-037E-4C47-8A73-8B61570C4B25}" srcOrd="0" destOrd="0" presId="urn:microsoft.com/office/officeart/2005/8/layout/vList3"/>
    <dgm:cxn modelId="{92E5EF6B-0C85-47B2-9086-7DB097781B96}" srcId="{4EB9C0DA-4B1B-4E33-A16B-A73589D87691}" destId="{2A24DC69-83E5-40E0-8FBE-5A228ABC9379}" srcOrd="0" destOrd="0" parTransId="{33B23345-BEAB-4EC5-BBEC-875EDCF66B10}" sibTransId="{FE389057-EA16-456C-9516-28D5EB7E4A27}"/>
    <dgm:cxn modelId="{D81467B7-3479-449C-BE1F-76CED453E98F}" type="presOf" srcId="{4EB9C0DA-4B1B-4E33-A16B-A73589D87691}" destId="{4D1E37AD-B98E-4ED5-91A6-4E2AEC0722AC}" srcOrd="0" destOrd="0" presId="urn:microsoft.com/office/officeart/2005/8/layout/vList3"/>
    <dgm:cxn modelId="{C3C35F12-C0C7-4669-9656-5192C3AD19EB}" srcId="{4EB9C0DA-4B1B-4E33-A16B-A73589D87691}" destId="{10630BB4-70BB-45AC-A2A5-E0FC7F69312A}" srcOrd="1" destOrd="0" parTransId="{2EC23187-0810-4FC7-91B4-98564BA45A1A}" sibTransId="{EAB5EC8C-E259-4188-A026-F764028C7FB1}"/>
    <dgm:cxn modelId="{D4F465FC-1A54-474E-90C2-FB9F4F3C63BA}" type="presOf" srcId="{7C02DB2D-BC0C-4238-BCE0-F947CF795833}" destId="{5339EAAF-1D0C-49B2-86E7-5513C1F3F8FB}" srcOrd="0" destOrd="1" presId="urn:microsoft.com/office/officeart/2005/8/layout/vList3"/>
    <dgm:cxn modelId="{B00511CF-71F5-4FDC-BE6C-502168186E3A}" type="presParOf" srcId="{4D1E37AD-B98E-4ED5-91A6-4E2AEC0722AC}" destId="{00930E18-8B56-41C9-961F-EC35B03A6172}" srcOrd="0" destOrd="0" presId="urn:microsoft.com/office/officeart/2005/8/layout/vList3"/>
    <dgm:cxn modelId="{9E64D904-A5D0-4E6F-B162-88B900C1A1D6}" type="presParOf" srcId="{00930E18-8B56-41C9-961F-EC35B03A6172}" destId="{357CCE44-B477-48FA-B59F-3886E0DDCA81}" srcOrd="0" destOrd="0" presId="urn:microsoft.com/office/officeart/2005/8/layout/vList3"/>
    <dgm:cxn modelId="{2CEFA278-DBE1-4F35-9FFC-E4ABE6EF1FB0}" type="presParOf" srcId="{00930E18-8B56-41C9-961F-EC35B03A6172}" destId="{56295535-037E-4C47-8A73-8B61570C4B25}" srcOrd="1" destOrd="0" presId="urn:microsoft.com/office/officeart/2005/8/layout/vList3"/>
    <dgm:cxn modelId="{5D366AF4-A529-46AF-ABBF-7E7045F09507}" type="presParOf" srcId="{4D1E37AD-B98E-4ED5-91A6-4E2AEC0722AC}" destId="{5B84C4FD-6A11-48E5-896E-4272E9092F10}" srcOrd="1" destOrd="0" presId="urn:microsoft.com/office/officeart/2005/8/layout/vList3"/>
    <dgm:cxn modelId="{73AFC46B-9A2D-4614-A0FF-70ACA5B3CD05}" type="presParOf" srcId="{4D1E37AD-B98E-4ED5-91A6-4E2AEC0722AC}" destId="{CCD89443-E5A4-4EA0-A2D0-183FE2339976}" srcOrd="2" destOrd="0" presId="urn:microsoft.com/office/officeart/2005/8/layout/vList3"/>
    <dgm:cxn modelId="{10B68057-11BA-4EEF-85F7-F4F78BD9D2D0}" type="presParOf" srcId="{CCD89443-E5A4-4EA0-A2D0-183FE2339976}" destId="{2F3F46F3-0F06-4B07-AD57-7F0AB58296EA}" srcOrd="0" destOrd="0" presId="urn:microsoft.com/office/officeart/2005/8/layout/vList3"/>
    <dgm:cxn modelId="{61E6F01E-49F3-4B8A-AA47-CCA7B06310E7}" type="presParOf" srcId="{CCD89443-E5A4-4EA0-A2D0-183FE2339976}" destId="{5339EAAF-1D0C-49B2-86E7-5513C1F3F8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740170-2EB8-4CD7-A189-37F9A7155A66}"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t>
        <a:bodyPr/>
        <a:lstStyle/>
        <a:p>
          <a:endParaRPr lang="en-US"/>
        </a:p>
      </dgm:t>
    </dgm:pt>
    <dgm:pt modelId="{346598B7-AD15-43A1-8038-53BAC66F613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Amira</a:t>
          </a:r>
          <a:r>
            <a:rPr lang="en-US" sz="1100" b="1" dirty="0">
              <a:solidFill>
                <a:schemeClr val="accent2">
                  <a:lumMod val="50000"/>
                </a:schemeClr>
              </a:solidFill>
            </a:rPr>
            <a:t> Industries</a:t>
          </a:r>
          <a:endParaRPr lang="en-US" sz="1100" dirty="0">
            <a:solidFill>
              <a:schemeClr val="accent2">
                <a:lumMod val="50000"/>
              </a:schemeClr>
            </a:solidFill>
          </a:endParaRPr>
        </a:p>
      </dgm:t>
    </dgm:pt>
    <dgm:pt modelId="{9C58461A-9840-49E0-82E2-8419A2054C69}" type="parTrans" cxnId="{A5166149-B99E-492D-BA12-575FB282DFE7}">
      <dgm:prSet/>
      <dgm:spPr/>
      <dgm:t>
        <a:bodyPr/>
        <a:lstStyle/>
        <a:p>
          <a:endParaRPr lang="en-US"/>
        </a:p>
      </dgm:t>
    </dgm:pt>
    <dgm:pt modelId="{1FF4C895-8768-4444-9FEF-EAE8BD42536F}" type="sibTrans" cxnId="{A5166149-B99E-492D-BA12-575FB282DFE7}">
      <dgm:prSet/>
      <dgm:spPr/>
      <dgm:t>
        <a:bodyPr/>
        <a:lstStyle/>
        <a:p>
          <a:endParaRPr lang="en-US"/>
        </a:p>
      </dgm:t>
    </dgm:pt>
    <dgm:pt modelId="{5C1722B3-F3A7-4D98-B46F-C165FD7866D8}">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GEPetrol</a:t>
          </a:r>
          <a:r>
            <a:rPr lang="en-US" sz="1100" b="1" dirty="0">
              <a:solidFill>
                <a:schemeClr val="accent2">
                  <a:lumMod val="50000"/>
                </a:schemeClr>
              </a:solidFill>
            </a:rPr>
            <a:t>/JVA Partner and Financial Mandate and Consultant</a:t>
          </a:r>
        </a:p>
        <a:p>
          <a:r>
            <a:rPr lang="en-US" sz="1100" b="1" dirty="0">
              <a:solidFill>
                <a:schemeClr val="accent2">
                  <a:lumMod val="50000"/>
                </a:schemeClr>
              </a:solidFill>
            </a:rPr>
            <a:t>The National Oil Company of Equatorial Guinea</a:t>
          </a:r>
        </a:p>
      </dgm:t>
    </dgm:pt>
    <dgm:pt modelId="{607CC6B6-F8B5-4878-B1D6-7EFEED135DF1}" type="parTrans" cxnId="{ED83D2FB-E39A-46CF-A3A4-F4599C89FB6F}">
      <dgm:prSet/>
      <dgm:spPr/>
      <dgm:t>
        <a:bodyPr/>
        <a:lstStyle/>
        <a:p>
          <a:endParaRPr lang="en-US"/>
        </a:p>
      </dgm:t>
    </dgm:pt>
    <dgm:pt modelId="{48C989B4-325B-4D03-9DF6-76714C5F5D70}" type="sibTrans" cxnId="{ED83D2FB-E39A-46CF-A3A4-F4599C89FB6F}">
      <dgm:prSet/>
      <dgm:spPr/>
      <dgm:t>
        <a:bodyPr/>
        <a:lstStyle/>
        <a:p>
          <a:endParaRPr lang="en-US"/>
        </a:p>
      </dgm:t>
    </dgm:pt>
    <dgm:pt modelId="{3678736F-5FAB-46F9-92A7-D49694708E3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Newtech</a:t>
          </a:r>
          <a:r>
            <a:rPr lang="en-US" sz="1100" b="1" dirty="0">
              <a:solidFill>
                <a:schemeClr val="accent2">
                  <a:lumMod val="50000"/>
                </a:schemeClr>
              </a:solidFill>
            </a:rPr>
            <a:t> Industrial Group</a:t>
          </a:r>
          <a:endParaRPr lang="en-US" sz="1100" dirty="0">
            <a:solidFill>
              <a:schemeClr val="accent2">
                <a:lumMod val="50000"/>
              </a:schemeClr>
            </a:solidFill>
          </a:endParaRPr>
        </a:p>
      </dgm:t>
    </dgm:pt>
    <dgm:pt modelId="{8CF4E081-4A81-42EB-A022-5B1EA6F40C04}" type="parTrans" cxnId="{A87D1C02-6763-4A78-BEBC-6E465094D372}">
      <dgm:prSet/>
      <dgm:spPr/>
      <dgm:t>
        <a:bodyPr/>
        <a:lstStyle/>
        <a:p>
          <a:endParaRPr lang="en-US"/>
        </a:p>
      </dgm:t>
    </dgm:pt>
    <dgm:pt modelId="{B4100232-5491-4437-972B-E5487F8B0639}" type="sibTrans" cxnId="{A87D1C02-6763-4A78-BEBC-6E465094D372}">
      <dgm:prSet/>
      <dgm:spPr/>
      <dgm:t>
        <a:bodyPr/>
        <a:lstStyle/>
        <a:p>
          <a:endParaRPr lang="en-US"/>
        </a:p>
      </dgm:t>
    </dgm:pt>
    <dgm:pt modelId="{1EEA7D87-016B-4980-8F7A-73EC31ED9799}">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 Well Perform </a:t>
          </a:r>
          <a:r>
            <a:rPr lang="en-US" sz="1100" b="1" dirty="0" err="1">
              <a:solidFill>
                <a:schemeClr val="accent2">
                  <a:lumMod val="50000"/>
                </a:schemeClr>
              </a:solidFill>
            </a:rPr>
            <a:t>ApS</a:t>
          </a:r>
          <a:r>
            <a:rPr lang="en-US" sz="1100" b="1" dirty="0">
              <a:solidFill>
                <a:schemeClr val="accent2">
                  <a:lumMod val="50000"/>
                </a:schemeClr>
              </a:solidFill>
            </a:rPr>
            <a:t> </a:t>
          </a:r>
          <a:endParaRPr lang="en-US" sz="1100" dirty="0">
            <a:solidFill>
              <a:schemeClr val="accent2">
                <a:lumMod val="50000"/>
              </a:schemeClr>
            </a:solidFill>
          </a:endParaRPr>
        </a:p>
      </dgm:t>
    </dgm:pt>
    <dgm:pt modelId="{C2EF4833-8992-4240-BC70-723C7A308214}" type="parTrans" cxnId="{FCF66B3E-2743-4F69-9E26-09AEC5D2BEF1}">
      <dgm:prSet/>
      <dgm:spPr/>
      <dgm:t>
        <a:bodyPr/>
        <a:lstStyle/>
        <a:p>
          <a:endParaRPr lang="en-US"/>
        </a:p>
      </dgm:t>
    </dgm:pt>
    <dgm:pt modelId="{A572E0C6-AC4A-4FAC-876F-C78BE84C7A25}" type="sibTrans" cxnId="{FCF66B3E-2743-4F69-9E26-09AEC5D2BEF1}">
      <dgm:prSet/>
      <dgm:spPr/>
      <dgm:t>
        <a:bodyPr/>
        <a:lstStyle/>
        <a:p>
          <a:endParaRPr lang="en-US"/>
        </a:p>
      </dgm:t>
    </dgm:pt>
    <dgm:pt modelId="{F975CE6F-CC7A-46C5-86F2-F4687BB3D34A}">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Kepis &amp; </a:t>
          </a:r>
          <a:r>
            <a:rPr lang="en-US" sz="1100" b="1" dirty="0" err="1">
              <a:solidFill>
                <a:schemeClr val="accent2">
                  <a:lumMod val="50000"/>
                </a:schemeClr>
              </a:solidFill>
            </a:rPr>
            <a:t>Pobe</a:t>
          </a:r>
          <a:endParaRPr lang="en-US" sz="1100" dirty="0">
            <a:solidFill>
              <a:schemeClr val="accent2">
                <a:lumMod val="50000"/>
              </a:schemeClr>
            </a:solidFill>
          </a:endParaRPr>
        </a:p>
      </dgm:t>
    </dgm:pt>
    <dgm:pt modelId="{EC87F680-576F-4F8C-92F6-4173296DD1B3}" type="parTrans" cxnId="{CFD2DE50-D074-43E2-A2DB-DFB12E607E05}">
      <dgm:prSet/>
      <dgm:spPr/>
      <dgm:t>
        <a:bodyPr/>
        <a:lstStyle/>
        <a:p>
          <a:endParaRPr lang="en-US"/>
        </a:p>
      </dgm:t>
    </dgm:pt>
    <dgm:pt modelId="{E19A31FF-DBCA-4678-B8C6-E8D0D4D471F4}" type="sibTrans" cxnId="{CFD2DE50-D074-43E2-A2DB-DFB12E607E05}">
      <dgm:prSet/>
      <dgm:spPr/>
      <dgm:t>
        <a:bodyPr/>
        <a:lstStyle/>
        <a:p>
          <a:endParaRPr lang="en-US"/>
        </a:p>
      </dgm:t>
    </dgm:pt>
    <dgm:pt modelId="{85AF71B1-5245-4834-8F98-EBB1BEAFEBE0}">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Oil blocks explorations and development worldwide </a:t>
          </a:r>
        </a:p>
      </dgm:t>
    </dgm:pt>
    <dgm:pt modelId="{DCBD1E10-A4DD-4D0D-8A72-6CAD58CF6257}" type="parTrans" cxnId="{E270794A-F618-4270-9839-B671D32E8715}">
      <dgm:prSet/>
      <dgm:spPr/>
      <dgm:t>
        <a:bodyPr/>
        <a:lstStyle/>
        <a:p>
          <a:endParaRPr lang="en-US"/>
        </a:p>
      </dgm:t>
    </dgm:pt>
    <dgm:pt modelId="{28BBFF54-2028-45D7-9ED7-C60BCD3D4E6A}" type="sibTrans" cxnId="{E270794A-F618-4270-9839-B671D32E8715}">
      <dgm:prSet/>
      <dgm:spPr/>
      <dgm:t>
        <a:bodyPr/>
        <a:lstStyle/>
        <a:p>
          <a:endParaRPr lang="en-US"/>
        </a:p>
      </dgm:t>
    </dgm:pt>
    <dgm:pt modelId="{0CFED742-DD0C-4714-BA90-175A009A828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www.amiraindustries.co.uk </a:t>
          </a:r>
        </a:p>
      </dgm:t>
    </dgm:pt>
    <dgm:pt modelId="{AB6BD7CD-3DAF-43CC-A30F-E087198705C3}" type="parTrans" cxnId="{18BD77AF-C478-401C-AC47-31E386F40D95}">
      <dgm:prSet/>
      <dgm:spPr/>
      <dgm:t>
        <a:bodyPr/>
        <a:lstStyle/>
        <a:p>
          <a:endParaRPr lang="en-US"/>
        </a:p>
      </dgm:t>
    </dgm:pt>
    <dgm:pt modelId="{48D48788-B0E4-4445-B747-8CF8C9B9A85B}" type="sibTrans" cxnId="{18BD77AF-C478-401C-AC47-31E386F40D95}">
      <dgm:prSet/>
      <dgm:spPr/>
      <dgm:t>
        <a:bodyPr/>
        <a:lstStyle/>
        <a:p>
          <a:endParaRPr lang="en-US"/>
        </a:p>
      </dgm:t>
    </dgm:pt>
    <dgm:pt modelId="{0FE42FC7-1A02-4634-9ECB-E7606A40BBE7}">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Oil blocks exploration and development </a:t>
          </a:r>
        </a:p>
      </dgm:t>
    </dgm:pt>
    <dgm:pt modelId="{61D03363-CCCF-4FE1-B6F1-EF259FE1CC90}" type="parTrans" cxnId="{2924188C-AE82-4888-B2F0-A569674FE049}">
      <dgm:prSet/>
      <dgm:spPr/>
      <dgm:t>
        <a:bodyPr/>
        <a:lstStyle/>
        <a:p>
          <a:endParaRPr lang="en-US"/>
        </a:p>
      </dgm:t>
    </dgm:pt>
    <dgm:pt modelId="{E7753485-4807-4ECA-A955-DB86245893DA}" type="sibTrans" cxnId="{2924188C-AE82-4888-B2F0-A569674FE049}">
      <dgm:prSet/>
      <dgm:spPr/>
      <dgm:t>
        <a:bodyPr/>
        <a:lstStyle/>
        <a:p>
          <a:endParaRPr lang="en-US"/>
        </a:p>
      </dgm:t>
    </dgm:pt>
    <dgm:pt modelId="{D311E0EC-67F8-430E-ADCA-0F6FD62EA48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www.equatorialoil.com</a:t>
          </a:r>
        </a:p>
      </dgm:t>
    </dgm:pt>
    <dgm:pt modelId="{A4C5557F-B413-4612-BF3C-82D505017FAD}" type="parTrans" cxnId="{CC02C490-3FC8-47DD-B281-19FD6DD2932D}">
      <dgm:prSet/>
      <dgm:spPr/>
      <dgm:t>
        <a:bodyPr/>
        <a:lstStyle/>
        <a:p>
          <a:endParaRPr lang="en-US"/>
        </a:p>
      </dgm:t>
    </dgm:pt>
    <dgm:pt modelId="{BABDD16B-6ACF-4121-BE83-6B8E6891A7B4}" type="sibTrans" cxnId="{CC02C490-3FC8-47DD-B281-19FD6DD2932D}">
      <dgm:prSet/>
      <dgm:spPr/>
      <dgm:t>
        <a:bodyPr/>
        <a:lstStyle/>
        <a:p>
          <a:endParaRPr lang="en-US"/>
        </a:p>
      </dgm:t>
    </dgm:pt>
    <dgm:pt modelId="{EB79513E-8616-46E0-B245-A70500D62B8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Primary focus in the oil and gas and derivatives trading to include non-ferrous minerals and urea, engineering capabilities in refining projects and value added services (insurance, shipping and logistics)</a:t>
          </a:r>
        </a:p>
      </dgm:t>
    </dgm:pt>
    <dgm:pt modelId="{14962050-57DE-41B2-8E29-66A66F56ECE8}" type="parTrans" cxnId="{3795C895-FE09-4CA0-B1AB-EF93BCEEB38C}">
      <dgm:prSet/>
      <dgm:spPr/>
      <dgm:t>
        <a:bodyPr/>
        <a:lstStyle/>
        <a:p>
          <a:endParaRPr lang="en-US"/>
        </a:p>
      </dgm:t>
    </dgm:pt>
    <dgm:pt modelId="{E0A81300-18DB-49C8-A963-BE8A7EE9C899}" type="sibTrans" cxnId="{3795C895-FE09-4CA0-B1AB-EF93BCEEB38C}">
      <dgm:prSet/>
      <dgm:spPr/>
      <dgm:t>
        <a:bodyPr/>
        <a:lstStyle/>
        <a:p>
          <a:endParaRPr lang="en-US"/>
        </a:p>
      </dgm:t>
    </dgm:pt>
    <dgm:pt modelId="{09801A25-ACC5-42C6-A567-7DCEBB9D691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www.newtech-group.com </a:t>
          </a:r>
        </a:p>
      </dgm:t>
    </dgm:pt>
    <dgm:pt modelId="{DF063863-3009-4FC5-B586-D3EE5B17D301}" type="parTrans" cxnId="{9EE62DA7-DFFE-4847-9E71-3F7E65A3DDA8}">
      <dgm:prSet/>
      <dgm:spPr/>
      <dgm:t>
        <a:bodyPr/>
        <a:lstStyle/>
        <a:p>
          <a:endParaRPr lang="en-US"/>
        </a:p>
      </dgm:t>
    </dgm:pt>
    <dgm:pt modelId="{4E788AB9-C935-465E-9DD0-1D4810DC0C95}" type="sibTrans" cxnId="{9EE62DA7-DFFE-4847-9E71-3F7E65A3DDA8}">
      <dgm:prSet/>
      <dgm:spPr/>
      <dgm:t>
        <a:bodyPr/>
        <a:lstStyle/>
        <a:p>
          <a:endParaRPr lang="en-US"/>
        </a:p>
      </dgm:t>
    </dgm:pt>
    <dgm:pt modelId="{7F2D0CF3-70ED-4547-8779-037418FB3EE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Integrated oil and gas drilling and well services and maintenance Geothermal and Mineral Industries</a:t>
          </a:r>
        </a:p>
      </dgm:t>
    </dgm:pt>
    <dgm:pt modelId="{2E1B596D-5CB6-44AE-AB20-6D2DE90A9320}" type="parTrans" cxnId="{18F08DD7-7790-46C5-8709-A05E8BB6B03C}">
      <dgm:prSet/>
      <dgm:spPr/>
      <dgm:t>
        <a:bodyPr/>
        <a:lstStyle/>
        <a:p>
          <a:endParaRPr lang="en-US"/>
        </a:p>
      </dgm:t>
    </dgm:pt>
    <dgm:pt modelId="{7A1D3DFA-C88C-41B4-A470-4C068B9F25C7}" type="sibTrans" cxnId="{18F08DD7-7790-46C5-8709-A05E8BB6B03C}">
      <dgm:prSet/>
      <dgm:spPr/>
      <dgm:t>
        <a:bodyPr/>
        <a:lstStyle/>
        <a:p>
          <a:endParaRPr lang="en-US"/>
        </a:p>
      </dgm:t>
    </dgm:pt>
    <dgm:pt modelId="{3E8F3C16-993C-4E3A-A735-045710DFF37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www.wellperform.com </a:t>
          </a:r>
        </a:p>
      </dgm:t>
    </dgm:pt>
    <dgm:pt modelId="{932A3DFF-BD23-4B6C-8BF2-C66FCDA0BC39}" type="parTrans" cxnId="{191C05B8-A6F6-4937-B4AD-85080755B258}">
      <dgm:prSet/>
      <dgm:spPr/>
      <dgm:t>
        <a:bodyPr/>
        <a:lstStyle/>
        <a:p>
          <a:endParaRPr lang="en-US"/>
        </a:p>
      </dgm:t>
    </dgm:pt>
    <dgm:pt modelId="{A5FBA58C-A099-4272-9B47-FD43D24F24DF}" type="sibTrans" cxnId="{191C05B8-A6F6-4937-B4AD-85080755B258}">
      <dgm:prSet/>
      <dgm:spPr/>
      <dgm:t>
        <a:bodyPr/>
        <a:lstStyle/>
        <a:p>
          <a:endParaRPr lang="en-US"/>
        </a:p>
      </dgm:t>
    </dgm:pt>
    <dgm:pt modelId="{73389073-B951-4F37-8A43-FAD5E0FDA40B}">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Oil blocks and gas field’s investment and development. </a:t>
          </a:r>
        </a:p>
      </dgm:t>
    </dgm:pt>
    <dgm:pt modelId="{9619E091-09F7-4633-97F2-8D7C54507561}" type="parTrans" cxnId="{0CC6945C-C392-42AA-80AD-DCB75937D8DD}">
      <dgm:prSet/>
      <dgm:spPr/>
      <dgm:t>
        <a:bodyPr/>
        <a:lstStyle/>
        <a:p>
          <a:endParaRPr lang="en-US"/>
        </a:p>
      </dgm:t>
    </dgm:pt>
    <dgm:pt modelId="{61250402-9F3F-4977-B975-9B5CE39F1B56}" type="sibTrans" cxnId="{0CC6945C-C392-42AA-80AD-DCB75937D8DD}">
      <dgm:prSet/>
      <dgm:spPr/>
      <dgm:t>
        <a:bodyPr/>
        <a:lstStyle/>
        <a:p>
          <a:endParaRPr lang="en-US"/>
        </a:p>
      </dgm:t>
    </dgm:pt>
    <dgm:pt modelId="{6807FF06-3BBC-49C8-9A76-3EAFEFE51C04}">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www.kepisandpobe.com</a:t>
          </a:r>
        </a:p>
      </dgm:t>
    </dgm:pt>
    <dgm:pt modelId="{02468D20-2983-45F0-8084-2AB2F27E6716}" type="parTrans" cxnId="{4ABBC698-99AE-4973-A0EB-CD02F9EA6FD5}">
      <dgm:prSet/>
      <dgm:spPr/>
      <dgm:t>
        <a:bodyPr/>
        <a:lstStyle/>
        <a:p>
          <a:endParaRPr lang="en-US"/>
        </a:p>
      </dgm:t>
    </dgm:pt>
    <dgm:pt modelId="{748BDB5D-A76B-4A22-9A93-4CA2682FCEDD}" type="sibTrans" cxnId="{4ABBC698-99AE-4973-A0EB-CD02F9EA6FD5}">
      <dgm:prSet/>
      <dgm:spPr/>
      <dgm:t>
        <a:bodyPr/>
        <a:lstStyle/>
        <a:p>
          <a:endParaRPr lang="en-US"/>
        </a:p>
      </dgm:t>
    </dgm:pt>
    <dgm:pt modelId="{690DD6C0-21BC-4334-8478-E92A8E51A9E9}">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Power Generation Services, </a:t>
          </a:r>
          <a:r>
            <a:rPr lang="en-US" sz="1100" b="1" dirty="0" err="1">
              <a:solidFill>
                <a:schemeClr val="accent2">
                  <a:lumMod val="50000"/>
                </a:schemeClr>
              </a:solidFill>
            </a:rPr>
            <a:t>Inc</a:t>
          </a:r>
          <a:endParaRPr lang="en-US" sz="1100" dirty="0">
            <a:solidFill>
              <a:schemeClr val="accent2">
                <a:lumMod val="50000"/>
              </a:schemeClr>
            </a:solidFill>
          </a:endParaRPr>
        </a:p>
      </dgm:t>
    </dgm:pt>
    <dgm:pt modelId="{D01B2C11-9420-4039-8985-76BD3EFA00E0}" type="sibTrans" cxnId="{600EA23D-CD97-4488-A7AF-ED41DD11CAF7}">
      <dgm:prSet/>
      <dgm:spPr/>
      <dgm:t>
        <a:bodyPr/>
        <a:lstStyle/>
        <a:p>
          <a:endParaRPr lang="en-US"/>
        </a:p>
      </dgm:t>
    </dgm:pt>
    <dgm:pt modelId="{422267F2-C857-49BA-9CAD-FD5440027654}" type="parTrans" cxnId="{600EA23D-CD97-4488-A7AF-ED41DD11CAF7}">
      <dgm:prSet/>
      <dgm:spPr/>
      <dgm:t>
        <a:bodyPr/>
        <a:lstStyle/>
        <a:p>
          <a:endParaRPr lang="en-US"/>
        </a:p>
      </dgm:t>
    </dgm:pt>
    <dgm:pt modelId="{476C88D7-8143-4D9D-AB13-610EF85E1F0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EPC power plants builder and services contractor</a:t>
          </a:r>
        </a:p>
      </dgm:t>
    </dgm:pt>
    <dgm:pt modelId="{7DFF773C-A2FC-4520-A33E-7EF69D9052BA}" type="sibTrans" cxnId="{CEFBF69C-42E7-477D-ACEC-62F3F48EFE0A}">
      <dgm:prSet/>
      <dgm:spPr/>
      <dgm:t>
        <a:bodyPr/>
        <a:lstStyle/>
        <a:p>
          <a:endParaRPr lang="en-US"/>
        </a:p>
      </dgm:t>
    </dgm:pt>
    <dgm:pt modelId="{8DF1A4CD-650A-4D91-A866-5669E3F4F62F}" type="parTrans" cxnId="{CEFBF69C-42E7-477D-ACEC-62F3F48EFE0A}">
      <dgm:prSet/>
      <dgm:spPr/>
      <dgm:t>
        <a:bodyPr/>
        <a:lstStyle/>
        <a:p>
          <a:endParaRPr lang="en-US"/>
        </a:p>
      </dgm:t>
    </dgm:pt>
    <dgm:pt modelId="{E6F690EF-B041-43CB-9BFC-2E15CAD678C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www.powergenerationservicesinc.com</a:t>
          </a:r>
        </a:p>
      </dgm:t>
    </dgm:pt>
    <dgm:pt modelId="{2CDD2022-7261-4D2A-ACD7-1F031B243E5D}" type="sibTrans" cxnId="{9F275B44-6D75-4FC9-A408-3A79D476CEF1}">
      <dgm:prSet/>
      <dgm:spPr/>
      <dgm:t>
        <a:bodyPr/>
        <a:lstStyle/>
        <a:p>
          <a:endParaRPr lang="en-US"/>
        </a:p>
      </dgm:t>
    </dgm:pt>
    <dgm:pt modelId="{4599E1D5-90E1-45B9-AE2D-EAAF32AA9AC7}" type="parTrans" cxnId="{9F275B44-6D75-4FC9-A408-3A79D476CEF1}">
      <dgm:prSet/>
      <dgm:spPr/>
      <dgm:t>
        <a:bodyPr/>
        <a:lstStyle/>
        <a:p>
          <a:endParaRPr lang="en-US"/>
        </a:p>
      </dgm:t>
    </dgm:pt>
    <dgm:pt modelId="{497106C1-39AA-4BDF-A326-C10C3B2A053B}">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Inglett</a:t>
          </a:r>
          <a:r>
            <a:rPr lang="en-US" sz="1100" b="1" dirty="0">
              <a:solidFill>
                <a:schemeClr val="accent2">
                  <a:lumMod val="50000"/>
                </a:schemeClr>
              </a:solidFill>
            </a:rPr>
            <a:t> &amp; Stubbs, LLC </a:t>
          </a:r>
          <a:endParaRPr lang="en-US" sz="1100" dirty="0">
            <a:solidFill>
              <a:schemeClr val="accent2">
                <a:lumMod val="50000"/>
              </a:schemeClr>
            </a:solidFill>
          </a:endParaRPr>
        </a:p>
      </dgm:t>
    </dgm:pt>
    <dgm:pt modelId="{F9FD5D7F-E8CE-48BF-9158-0336526B187A}" type="sibTrans" cxnId="{8C1B8F03-7354-4890-AFC4-71A73729D5E5}">
      <dgm:prSet/>
      <dgm:spPr/>
      <dgm:t>
        <a:bodyPr/>
        <a:lstStyle/>
        <a:p>
          <a:endParaRPr lang="en-US"/>
        </a:p>
      </dgm:t>
    </dgm:pt>
    <dgm:pt modelId="{1916233D-8892-4880-88DD-E358E24D6DD5}" type="parTrans" cxnId="{8C1B8F03-7354-4890-AFC4-71A73729D5E5}">
      <dgm:prSet/>
      <dgm:spPr/>
      <dgm:t>
        <a:bodyPr/>
        <a:lstStyle/>
        <a:p>
          <a:endParaRPr lang="en-US"/>
        </a:p>
      </dgm:t>
    </dgm:pt>
    <dgm:pt modelId="{2FC51C2C-350F-4B4D-B383-EB283E7735C4}">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Commercial and residential electrical contractor and EPC power plants and power generation services contractor.</a:t>
          </a:r>
        </a:p>
      </dgm:t>
    </dgm:pt>
    <dgm:pt modelId="{9FEBD46F-635A-4C0D-9D4F-E94315E9ADB7}" type="sibTrans" cxnId="{5A755A9F-3940-4A4A-AB14-BB5906C862FA}">
      <dgm:prSet/>
      <dgm:spPr/>
      <dgm:t>
        <a:bodyPr/>
        <a:lstStyle/>
        <a:p>
          <a:endParaRPr lang="en-US"/>
        </a:p>
      </dgm:t>
    </dgm:pt>
    <dgm:pt modelId="{1A659183-5FF2-4E30-9987-32C83FD3E53B}" type="parTrans" cxnId="{5A755A9F-3940-4A4A-AB14-BB5906C862FA}">
      <dgm:prSet/>
      <dgm:spPr/>
      <dgm:t>
        <a:bodyPr/>
        <a:lstStyle/>
        <a:p>
          <a:endParaRPr lang="en-US"/>
        </a:p>
      </dgm:t>
    </dgm:pt>
    <dgm:pt modelId="{E7A74DF4-165C-4D76-A617-9A57A2E0AD2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www.inglett-stubbs.com </a:t>
          </a:r>
        </a:p>
      </dgm:t>
    </dgm:pt>
    <dgm:pt modelId="{B7A4CDA4-B61E-41D5-8423-4226E76A1EB2}" type="sibTrans" cxnId="{151BCA81-C089-4F51-BFC4-FA6CAEAF74B3}">
      <dgm:prSet/>
      <dgm:spPr/>
      <dgm:t>
        <a:bodyPr/>
        <a:lstStyle/>
        <a:p>
          <a:endParaRPr lang="en-US"/>
        </a:p>
      </dgm:t>
    </dgm:pt>
    <dgm:pt modelId="{D66C6CB6-E67B-4847-B6D4-46AACDF9FF48}" type="parTrans" cxnId="{151BCA81-C089-4F51-BFC4-FA6CAEAF74B3}">
      <dgm:prSet/>
      <dgm:spPr/>
      <dgm:t>
        <a:bodyPr/>
        <a:lstStyle/>
        <a:p>
          <a:endParaRPr lang="en-US"/>
        </a:p>
      </dgm:t>
    </dgm:pt>
    <dgm:pt modelId="{6533C139-5FFC-4F60-9F8D-E6935288DCE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Endaxi</a:t>
          </a:r>
          <a:r>
            <a:rPr lang="en-US" sz="1100" b="1" dirty="0">
              <a:solidFill>
                <a:schemeClr val="accent2">
                  <a:lumMod val="50000"/>
                </a:schemeClr>
              </a:solidFill>
            </a:rPr>
            <a:t> Capital Partners, </a:t>
          </a:r>
          <a:r>
            <a:rPr lang="en-US" sz="1100" b="1" dirty="0" err="1">
              <a:solidFill>
                <a:schemeClr val="accent2">
                  <a:lumMod val="50000"/>
                </a:schemeClr>
              </a:solidFill>
            </a:rPr>
            <a:t>Inc</a:t>
          </a:r>
          <a:r>
            <a:rPr lang="en-US" sz="1100" b="1" dirty="0">
              <a:solidFill>
                <a:schemeClr val="accent2">
                  <a:lumMod val="50000"/>
                </a:schemeClr>
              </a:solidFill>
            </a:rPr>
            <a:t> </a:t>
          </a:r>
          <a:endParaRPr lang="en-US" sz="1100" dirty="0">
            <a:solidFill>
              <a:schemeClr val="accent2">
                <a:lumMod val="50000"/>
              </a:schemeClr>
            </a:solidFill>
          </a:endParaRPr>
        </a:p>
      </dgm:t>
    </dgm:pt>
    <dgm:pt modelId="{CBFE036F-5088-453B-A562-98AC0EA2317C}" type="sibTrans" cxnId="{A0818738-BF57-4CA8-B1EB-4F10485EDDB0}">
      <dgm:prSet/>
      <dgm:spPr/>
      <dgm:t>
        <a:bodyPr/>
        <a:lstStyle/>
        <a:p>
          <a:endParaRPr lang="en-US"/>
        </a:p>
      </dgm:t>
    </dgm:pt>
    <dgm:pt modelId="{F7BF6F65-9DCC-47C1-B229-A5A26E5427DF}" type="parTrans" cxnId="{A0818738-BF57-4CA8-B1EB-4F10485EDDB0}">
      <dgm:prSet/>
      <dgm:spPr/>
      <dgm:t>
        <a:bodyPr/>
        <a:lstStyle/>
        <a:p>
          <a:endParaRPr lang="en-US"/>
        </a:p>
      </dgm:t>
    </dgm:pt>
    <dgm:pt modelId="{C6465ABB-C8CE-4AAD-A916-D71E94814D8C}">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Infra-structure and projects (refineries and power plants) capital investment. </a:t>
          </a:r>
        </a:p>
      </dgm:t>
    </dgm:pt>
    <dgm:pt modelId="{5F0BE647-7147-44EF-A13D-8AE9FEF8C94F}" type="sibTrans" cxnId="{4CC86AE7-4273-456D-B534-42437E0A7010}">
      <dgm:prSet/>
      <dgm:spPr/>
      <dgm:t>
        <a:bodyPr/>
        <a:lstStyle/>
        <a:p>
          <a:endParaRPr lang="en-US"/>
        </a:p>
      </dgm:t>
    </dgm:pt>
    <dgm:pt modelId="{BB756E3F-D573-4F29-864A-32531E5CD624}" type="parTrans" cxnId="{4CC86AE7-4273-456D-B534-42437E0A7010}">
      <dgm:prSet/>
      <dgm:spPr/>
      <dgm:t>
        <a:bodyPr/>
        <a:lstStyle/>
        <a:p>
          <a:endParaRPr lang="en-US"/>
        </a:p>
      </dgm:t>
    </dgm:pt>
    <dgm:pt modelId="{54556CCC-959C-45A1-90BC-2300F44A7861}">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www.endaxicapital.com </a:t>
          </a:r>
        </a:p>
      </dgm:t>
    </dgm:pt>
    <dgm:pt modelId="{05E33AE1-465C-47D7-8417-2980A32BC1FC}" type="sibTrans" cxnId="{A16178E9-93C0-403A-BE4F-4C4B9855C526}">
      <dgm:prSet/>
      <dgm:spPr/>
      <dgm:t>
        <a:bodyPr/>
        <a:lstStyle/>
        <a:p>
          <a:endParaRPr lang="en-US"/>
        </a:p>
      </dgm:t>
    </dgm:pt>
    <dgm:pt modelId="{B42DED9F-6315-482D-AEAB-2DAEDE357271}" type="parTrans" cxnId="{A16178E9-93C0-403A-BE4F-4C4B9855C526}">
      <dgm:prSet/>
      <dgm:spPr/>
      <dgm:t>
        <a:bodyPr/>
        <a:lstStyle/>
        <a:p>
          <a:endParaRPr lang="en-US"/>
        </a:p>
      </dgm:t>
    </dgm:pt>
    <dgm:pt modelId="{3F119BC2-FCCF-4391-B428-BDEAC88568D1}">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General Stability Inc.</a:t>
          </a:r>
        </a:p>
        <a:p>
          <a:pPr lvl="0" algn="l"/>
          <a:r>
            <a:rPr lang="en-US" sz="1100" b="1" dirty="0">
              <a:solidFill>
                <a:schemeClr val="accent2">
                  <a:lumMod val="50000"/>
                </a:schemeClr>
              </a:solidFill>
            </a:rPr>
            <a:t>Blackheart International </a:t>
          </a:r>
        </a:p>
      </dgm:t>
    </dgm:pt>
    <dgm:pt modelId="{1C3C8DA7-9259-4DB8-ABA2-1C5FAAB350F5}" type="sibTrans" cxnId="{DF79FCEF-353A-413F-AF7E-57AFF9058C35}">
      <dgm:prSet/>
      <dgm:spPr/>
      <dgm:t>
        <a:bodyPr/>
        <a:lstStyle/>
        <a:p>
          <a:endParaRPr lang="en-US"/>
        </a:p>
      </dgm:t>
    </dgm:pt>
    <dgm:pt modelId="{9AB12390-21AC-4BAF-B72E-D7C32D1EC5F7}" type="parTrans" cxnId="{DF79FCEF-353A-413F-AF7E-57AFF9058C35}">
      <dgm:prSet/>
      <dgm:spPr/>
      <dgm:t>
        <a:bodyPr/>
        <a:lstStyle/>
        <a:p>
          <a:endParaRPr lang="en-US"/>
        </a:p>
      </dgm:t>
    </dgm:pt>
    <dgm:pt modelId="{69CD6024-4E7C-4B4D-8834-71AAA3D7706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Tactical gear and Equipment</a:t>
          </a:r>
        </a:p>
      </dgm:t>
    </dgm:pt>
    <dgm:pt modelId="{F246E20C-CC05-4906-9C8F-A87F53BE4056}" type="sibTrans" cxnId="{6E3E98B5-ACFC-4E03-A6BD-6869A9F58CC0}">
      <dgm:prSet/>
      <dgm:spPr/>
      <dgm:t>
        <a:bodyPr/>
        <a:lstStyle/>
        <a:p>
          <a:endParaRPr lang="en-US"/>
        </a:p>
      </dgm:t>
    </dgm:pt>
    <dgm:pt modelId="{C2401867-5FCC-4833-8C08-3F7D304F1B82}" type="parTrans" cxnId="{6E3E98B5-ACFC-4E03-A6BD-6869A9F58CC0}">
      <dgm:prSet/>
      <dgm:spPr/>
      <dgm:t>
        <a:bodyPr/>
        <a:lstStyle/>
        <a:p>
          <a:endParaRPr lang="en-US"/>
        </a:p>
      </dgm:t>
    </dgm:pt>
    <dgm:pt modelId="{A4C68BD9-4F0F-4237-A9CF-7CEA258E250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www.bhigear.com </a:t>
          </a:r>
        </a:p>
      </dgm:t>
    </dgm:pt>
    <dgm:pt modelId="{0F7F82FF-AF28-47D0-A42B-6ECF3B0137BE}" type="sibTrans" cxnId="{1E6006AE-AC58-476E-8630-F874EE2E38F8}">
      <dgm:prSet/>
      <dgm:spPr/>
      <dgm:t>
        <a:bodyPr/>
        <a:lstStyle/>
        <a:p>
          <a:endParaRPr lang="en-US"/>
        </a:p>
      </dgm:t>
    </dgm:pt>
    <dgm:pt modelId="{EB61F54D-A434-486B-BDBA-0EE514099C5A}" type="parTrans" cxnId="{1E6006AE-AC58-476E-8630-F874EE2E38F8}">
      <dgm:prSet/>
      <dgm:spPr/>
      <dgm:t>
        <a:bodyPr/>
        <a:lstStyle/>
        <a:p>
          <a:endParaRPr lang="en-US"/>
        </a:p>
      </dgm:t>
    </dgm:pt>
    <dgm:pt modelId="{B25CC202-D5A3-4741-BED4-764198CDB359}">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Military, Law Enforcements and Civilians</a:t>
          </a:r>
        </a:p>
      </dgm:t>
    </dgm:pt>
    <dgm:pt modelId="{D52D3ED4-A39B-48F6-90E7-BC882F9A8A91}" type="parTrans" cxnId="{D2EC015E-7D4D-4A22-95E3-8009BB8F7354}">
      <dgm:prSet/>
      <dgm:spPr/>
      <dgm:t>
        <a:bodyPr/>
        <a:lstStyle/>
        <a:p>
          <a:endParaRPr lang="en-US"/>
        </a:p>
      </dgm:t>
    </dgm:pt>
    <dgm:pt modelId="{D805681A-D5D4-4D94-8774-66695F79AAD8}" type="sibTrans" cxnId="{D2EC015E-7D4D-4A22-95E3-8009BB8F7354}">
      <dgm:prSet/>
      <dgm:spPr/>
      <dgm:t>
        <a:bodyPr/>
        <a:lstStyle/>
        <a:p>
          <a:endParaRPr lang="en-US"/>
        </a:p>
      </dgm:t>
    </dgm:pt>
    <dgm:pt modelId="{090A0824-263B-4590-80D7-7ECE92A29888}" type="pres">
      <dgm:prSet presAssocID="{FE740170-2EB8-4CD7-A189-37F9A7155A66}" presName="diagram" presStyleCnt="0">
        <dgm:presLayoutVars>
          <dgm:dir/>
          <dgm:resizeHandles val="exact"/>
        </dgm:presLayoutVars>
      </dgm:prSet>
      <dgm:spPr/>
    </dgm:pt>
    <dgm:pt modelId="{20C65518-E04C-474A-A032-A16DBC2213BA}" type="pres">
      <dgm:prSet presAssocID="{346598B7-AD15-43A1-8038-53BAC66F6135}" presName="node" presStyleLbl="node1" presStyleIdx="0" presStyleCnt="9">
        <dgm:presLayoutVars>
          <dgm:bulletEnabled val="1"/>
        </dgm:presLayoutVars>
      </dgm:prSet>
      <dgm:spPr/>
    </dgm:pt>
    <dgm:pt modelId="{4BBC7F91-7377-48CC-B9E8-CEA05C99EAB8}" type="pres">
      <dgm:prSet presAssocID="{1FF4C895-8768-4444-9FEF-EAE8BD42536F}"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200BA173-0060-406D-A29B-2D8216144D12}" type="pres">
      <dgm:prSet presAssocID="{5C1722B3-F3A7-4D98-B46F-C165FD7866D8}" presName="node" presStyleLbl="node1" presStyleIdx="1" presStyleCnt="9">
        <dgm:presLayoutVars>
          <dgm:bulletEnabled val="1"/>
        </dgm:presLayoutVars>
      </dgm:prSet>
      <dgm:spPr/>
    </dgm:pt>
    <dgm:pt modelId="{D1EA565E-AA3B-4DBF-A419-2BE704379A1D}" type="pres">
      <dgm:prSet presAssocID="{48C989B4-325B-4D03-9DF6-76714C5F5D70}"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F91FEF30-5680-482A-BDB8-8FC18C42E1B4}" type="pres">
      <dgm:prSet presAssocID="{3678736F-5FAB-46F9-92A7-D49694708E32}" presName="node" presStyleLbl="node1" presStyleIdx="2" presStyleCnt="9">
        <dgm:presLayoutVars>
          <dgm:bulletEnabled val="1"/>
        </dgm:presLayoutVars>
      </dgm:prSet>
      <dgm:spPr/>
    </dgm:pt>
    <dgm:pt modelId="{2A084001-008E-47FA-837E-04E89D837336}" type="pres">
      <dgm:prSet presAssocID="{B4100232-5491-4437-972B-E5487F8B0639}"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654E638E-B284-4EA7-AF57-9E102BDBFB8C}" type="pres">
      <dgm:prSet presAssocID="{1EEA7D87-016B-4980-8F7A-73EC31ED9799}" presName="node" presStyleLbl="node1" presStyleIdx="3" presStyleCnt="9">
        <dgm:presLayoutVars>
          <dgm:bulletEnabled val="1"/>
        </dgm:presLayoutVars>
      </dgm:prSet>
      <dgm:spPr/>
    </dgm:pt>
    <dgm:pt modelId="{C8B90CBD-43EB-487B-A55F-9430ADE1F7A8}" type="pres">
      <dgm:prSet presAssocID="{A572E0C6-AC4A-4FAC-876F-C78BE84C7A25}"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8045AB52-7B68-4FBA-AD37-04D9AA89916B}" type="pres">
      <dgm:prSet presAssocID="{F975CE6F-CC7A-46C5-86F2-F4687BB3D34A}" presName="node" presStyleLbl="node1" presStyleIdx="4" presStyleCnt="9">
        <dgm:presLayoutVars>
          <dgm:bulletEnabled val="1"/>
        </dgm:presLayoutVars>
      </dgm:prSet>
      <dgm:spPr/>
    </dgm:pt>
    <dgm:pt modelId="{3F51781C-76C8-49D3-A5DB-F79E27013ECC}" type="pres">
      <dgm:prSet presAssocID="{E19A31FF-DBCA-4678-B8C6-E8D0D4D471F4}"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EC54F293-E2B4-4DFF-95F4-47454589CD8E}" type="pres">
      <dgm:prSet presAssocID="{690DD6C0-21BC-4334-8478-E92A8E51A9E9}" presName="node" presStyleLbl="node1" presStyleIdx="5" presStyleCnt="9" custLinFactNeighborX="2058" custLinFactNeighborY="2256">
        <dgm:presLayoutVars>
          <dgm:bulletEnabled val="1"/>
        </dgm:presLayoutVars>
      </dgm:prSet>
      <dgm:spPr/>
    </dgm:pt>
    <dgm:pt modelId="{3C4A1084-F736-4A9E-AFE6-BAA4AAA1052B}" type="pres">
      <dgm:prSet presAssocID="{D01B2C11-9420-4039-8985-76BD3EFA00E0}"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BCB0186B-BE8D-4D07-9DB7-266F747C2BB7}" type="pres">
      <dgm:prSet presAssocID="{497106C1-39AA-4BDF-A326-C10C3B2A053B}" presName="node" presStyleLbl="node1" presStyleIdx="6" presStyleCnt="9">
        <dgm:presLayoutVars>
          <dgm:bulletEnabled val="1"/>
        </dgm:presLayoutVars>
      </dgm:prSet>
      <dgm:spPr/>
    </dgm:pt>
    <dgm:pt modelId="{EA6DCB64-7E70-4A29-B903-C50FD4F9BA7C}" type="pres">
      <dgm:prSet presAssocID="{F9FD5D7F-E8CE-48BF-9158-0336526B187A}"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F43FF886-4110-4E4C-9B4E-0060432B54E2}" type="pres">
      <dgm:prSet presAssocID="{6533C139-5FFC-4F60-9F8D-E6935288DCED}" presName="node" presStyleLbl="node1" presStyleIdx="7" presStyleCnt="9" custLinFactX="9057" custLinFactNeighborX="100000" custLinFactNeighborY="619">
        <dgm:presLayoutVars>
          <dgm:bulletEnabled val="1"/>
        </dgm:presLayoutVars>
      </dgm:prSet>
      <dgm:spPr/>
    </dgm:pt>
    <dgm:pt modelId="{A455971F-F8E7-4F59-B82D-822181C6B7CF}" type="pres">
      <dgm:prSet presAssocID="{CBFE036F-5088-453B-A562-98AC0EA2317C}" presName="sibTrans" presStyleCnt="0"/>
      <dgm:spPr/>
    </dgm:pt>
    <dgm:pt modelId="{DD253FBD-0F6D-40AA-A0AE-77272282EC07}" type="pres">
      <dgm:prSet presAssocID="{3F119BC2-FCCF-4391-B428-BDEAC88568D1}" presName="node" presStyleLbl="node1" presStyleIdx="8" presStyleCnt="9" custLinFactX="-8971" custLinFactNeighborX="-100000" custLinFactNeighborY="619">
        <dgm:presLayoutVars>
          <dgm:bulletEnabled val="1"/>
        </dgm:presLayoutVars>
      </dgm:prSet>
      <dgm:spPr/>
    </dgm:pt>
  </dgm:ptLst>
  <dgm:cxnLst>
    <dgm:cxn modelId="{CEFBF69C-42E7-477D-ACEC-62F3F48EFE0A}" srcId="{690DD6C0-21BC-4334-8478-E92A8E51A9E9}" destId="{476C88D7-8143-4D9D-AB13-610EF85E1F02}" srcOrd="0" destOrd="0" parTransId="{8DF1A4CD-650A-4D91-A866-5669E3F4F62F}" sibTransId="{7DFF773C-A2FC-4520-A33E-7EF69D9052BA}"/>
    <dgm:cxn modelId="{D69679A9-F554-4AA0-9929-46CB8C7C81EA}" type="presOf" srcId="{54556CCC-959C-45A1-90BC-2300F44A7861}" destId="{F43FF886-4110-4E4C-9B4E-0060432B54E2}" srcOrd="0" destOrd="2" presId="urn:microsoft.com/office/officeart/2005/8/layout/default"/>
    <dgm:cxn modelId="{B0B21003-E579-4FCE-903C-35DAAF3F4106}" type="presOf" srcId="{1EEA7D87-016B-4980-8F7A-73EC31ED9799}" destId="{654E638E-B284-4EA7-AF57-9E102BDBFB8C}" srcOrd="0" destOrd="0" presId="urn:microsoft.com/office/officeart/2005/8/layout/default"/>
    <dgm:cxn modelId="{D347B698-BFA6-4919-B0ED-1F76C4C89790}" type="presOf" srcId="{690DD6C0-21BC-4334-8478-E92A8E51A9E9}" destId="{EC54F293-E2B4-4DFF-95F4-47454589CD8E}" srcOrd="0" destOrd="0" presId="urn:microsoft.com/office/officeart/2005/8/layout/default"/>
    <dgm:cxn modelId="{600EA23D-CD97-4488-A7AF-ED41DD11CAF7}" srcId="{FE740170-2EB8-4CD7-A189-37F9A7155A66}" destId="{690DD6C0-21BC-4334-8478-E92A8E51A9E9}" srcOrd="5" destOrd="0" parTransId="{422267F2-C857-49BA-9CAD-FD5440027654}" sibTransId="{D01B2C11-9420-4039-8985-76BD3EFA00E0}"/>
    <dgm:cxn modelId="{038B464B-4B3D-4C3C-95FE-31BCBB0E6338}" type="presOf" srcId="{2FC51C2C-350F-4B4D-B383-EB283E7735C4}" destId="{BCB0186B-BE8D-4D07-9DB7-266F747C2BB7}" srcOrd="0" destOrd="1" presId="urn:microsoft.com/office/officeart/2005/8/layout/default"/>
    <dgm:cxn modelId="{D322EFE5-97DC-4A32-8DB5-5CBDF00896AD}" type="presOf" srcId="{C6465ABB-C8CE-4AAD-A916-D71E94814D8C}" destId="{F43FF886-4110-4E4C-9B4E-0060432B54E2}" srcOrd="0" destOrd="1" presId="urn:microsoft.com/office/officeart/2005/8/layout/default"/>
    <dgm:cxn modelId="{9DD8D738-F1C6-4ABC-AE38-C9CD17AB784D}" type="presOf" srcId="{7F2D0CF3-70ED-4547-8779-037418FB3EE6}" destId="{654E638E-B284-4EA7-AF57-9E102BDBFB8C}" srcOrd="0" destOrd="1" presId="urn:microsoft.com/office/officeart/2005/8/layout/default"/>
    <dgm:cxn modelId="{5F43D3A8-4BA8-449E-AF95-9D384B2256A7}" type="presOf" srcId="{B25CC202-D5A3-4741-BED4-764198CDB359}" destId="{DD253FBD-0F6D-40AA-A0AE-77272282EC07}" srcOrd="0" destOrd="2" presId="urn:microsoft.com/office/officeart/2005/8/layout/default"/>
    <dgm:cxn modelId="{D65D9040-13C3-4B4A-82E8-CEF95FC2C39A}" type="presOf" srcId="{3678736F-5FAB-46F9-92A7-D49694708E32}" destId="{F91FEF30-5680-482A-BDB8-8FC18C42E1B4}" srcOrd="0" destOrd="0" presId="urn:microsoft.com/office/officeart/2005/8/layout/default"/>
    <dgm:cxn modelId="{7D232682-5724-4DAD-A3CE-698AB4E5C758}" type="presOf" srcId="{0FE42FC7-1A02-4634-9ECB-E7606A40BBE7}" destId="{200BA173-0060-406D-A29B-2D8216144D12}" srcOrd="0" destOrd="1" presId="urn:microsoft.com/office/officeart/2005/8/layout/default"/>
    <dgm:cxn modelId="{C9846FD9-6A5D-4ABD-852D-B3E399F1EDC8}" type="presOf" srcId="{0CFED742-DD0C-4714-BA90-175A009A8283}" destId="{20C65518-E04C-474A-A032-A16DBC2213BA}" srcOrd="0" destOrd="2" presId="urn:microsoft.com/office/officeart/2005/8/layout/default"/>
    <dgm:cxn modelId="{8AD20A45-6B8F-43FC-8D96-E954CA78EC86}" type="presOf" srcId="{6807FF06-3BBC-49C8-9A76-3EAFEFE51C04}" destId="{8045AB52-7B68-4FBA-AD37-04D9AA89916B}" srcOrd="0" destOrd="2" presId="urn:microsoft.com/office/officeart/2005/8/layout/default"/>
    <dgm:cxn modelId="{74EB93CB-EDDA-4B7E-8F39-F23E547E4F72}" type="presOf" srcId="{E6F690EF-B041-43CB-9BFC-2E15CAD678CD}" destId="{EC54F293-E2B4-4DFF-95F4-47454589CD8E}" srcOrd="0" destOrd="2" presId="urn:microsoft.com/office/officeart/2005/8/layout/default"/>
    <dgm:cxn modelId="{18F08DD7-7790-46C5-8709-A05E8BB6B03C}" srcId="{1EEA7D87-016B-4980-8F7A-73EC31ED9799}" destId="{7F2D0CF3-70ED-4547-8779-037418FB3EE6}" srcOrd="0" destOrd="0" parTransId="{2E1B596D-5CB6-44AE-AB20-6D2DE90A9320}" sibTransId="{7A1D3DFA-C88C-41B4-A470-4C068B9F25C7}"/>
    <dgm:cxn modelId="{0CC6945C-C392-42AA-80AD-DCB75937D8DD}" srcId="{F975CE6F-CC7A-46C5-86F2-F4687BB3D34A}" destId="{73389073-B951-4F37-8A43-FAD5E0FDA40B}" srcOrd="0" destOrd="0" parTransId="{9619E091-09F7-4633-97F2-8D7C54507561}" sibTransId="{61250402-9F3F-4977-B975-9B5CE39F1B56}"/>
    <dgm:cxn modelId="{8C1B8F03-7354-4890-AFC4-71A73729D5E5}" srcId="{FE740170-2EB8-4CD7-A189-37F9A7155A66}" destId="{497106C1-39AA-4BDF-A326-C10C3B2A053B}" srcOrd="6" destOrd="0" parTransId="{1916233D-8892-4880-88DD-E358E24D6DD5}" sibTransId="{F9FD5D7F-E8CE-48BF-9158-0336526B187A}"/>
    <dgm:cxn modelId="{CFD2DE50-D074-43E2-A2DB-DFB12E607E05}" srcId="{FE740170-2EB8-4CD7-A189-37F9A7155A66}" destId="{F975CE6F-CC7A-46C5-86F2-F4687BB3D34A}" srcOrd="4" destOrd="0" parTransId="{EC87F680-576F-4F8C-92F6-4173296DD1B3}" sibTransId="{E19A31FF-DBCA-4678-B8C6-E8D0D4D471F4}"/>
    <dgm:cxn modelId="{F62D7C23-0157-48F2-BB02-32E5C9C96FCA}" type="presOf" srcId="{F975CE6F-CC7A-46C5-86F2-F4687BB3D34A}" destId="{8045AB52-7B68-4FBA-AD37-04D9AA89916B}" srcOrd="0" destOrd="0" presId="urn:microsoft.com/office/officeart/2005/8/layout/default"/>
    <dgm:cxn modelId="{4CC86AE7-4273-456D-B534-42437E0A7010}" srcId="{6533C139-5FFC-4F60-9F8D-E6935288DCED}" destId="{C6465ABB-C8CE-4AAD-A916-D71E94814D8C}" srcOrd="0" destOrd="0" parTransId="{BB756E3F-D573-4F29-864A-32531E5CD624}" sibTransId="{5F0BE647-7147-44EF-A13D-8AE9FEF8C94F}"/>
    <dgm:cxn modelId="{A5166149-B99E-492D-BA12-575FB282DFE7}" srcId="{FE740170-2EB8-4CD7-A189-37F9A7155A66}" destId="{346598B7-AD15-43A1-8038-53BAC66F6135}" srcOrd="0" destOrd="0" parTransId="{9C58461A-9840-49E0-82E2-8419A2054C69}" sibTransId="{1FF4C895-8768-4444-9FEF-EAE8BD42536F}"/>
    <dgm:cxn modelId="{6E66BAA3-97A3-4914-B484-E2BCCACCB6F5}" type="presOf" srcId="{EB79513E-8616-46E0-B245-A70500D62B82}" destId="{F91FEF30-5680-482A-BDB8-8FC18C42E1B4}" srcOrd="0" destOrd="1" presId="urn:microsoft.com/office/officeart/2005/8/layout/default"/>
    <dgm:cxn modelId="{F52D7C1C-D1E3-40AB-867C-638299EAEFE0}" type="presOf" srcId="{A4C68BD9-4F0F-4237-A9CF-7CEA258E2503}" destId="{DD253FBD-0F6D-40AA-A0AE-77272282EC07}" srcOrd="0" destOrd="3" presId="urn:microsoft.com/office/officeart/2005/8/layout/default"/>
    <dgm:cxn modelId="{191C05B8-A6F6-4937-B4AD-85080755B258}" srcId="{1EEA7D87-016B-4980-8F7A-73EC31ED9799}" destId="{3E8F3C16-993C-4E3A-A735-045710DFF372}" srcOrd="1" destOrd="0" parTransId="{932A3DFF-BD23-4B6C-8BF2-C66FCDA0BC39}" sibTransId="{A5FBA58C-A099-4272-9B47-FD43D24F24DF}"/>
    <dgm:cxn modelId="{636BD086-CE21-4C80-9441-680F96D98D25}" type="presOf" srcId="{09801A25-ACC5-42C6-A567-7DCEBB9D691D}" destId="{F91FEF30-5680-482A-BDB8-8FC18C42E1B4}" srcOrd="0" destOrd="2" presId="urn:microsoft.com/office/officeart/2005/8/layout/default"/>
    <dgm:cxn modelId="{9EE62DA7-DFFE-4847-9E71-3F7E65A3DDA8}" srcId="{3678736F-5FAB-46F9-92A7-D49694708E32}" destId="{09801A25-ACC5-42C6-A567-7DCEBB9D691D}" srcOrd="1" destOrd="0" parTransId="{DF063863-3009-4FC5-B586-D3EE5B17D301}" sibTransId="{4E788AB9-C935-465E-9DD0-1D4810DC0C95}"/>
    <dgm:cxn modelId="{1951265E-7BB8-4F45-B986-56DCA55C3504}" type="presOf" srcId="{5C1722B3-F3A7-4D98-B46F-C165FD7866D8}" destId="{200BA173-0060-406D-A29B-2D8216144D12}" srcOrd="0" destOrd="0" presId="urn:microsoft.com/office/officeart/2005/8/layout/default"/>
    <dgm:cxn modelId="{A16178E9-93C0-403A-BE4F-4C4B9855C526}" srcId="{6533C139-5FFC-4F60-9F8D-E6935288DCED}" destId="{54556CCC-959C-45A1-90BC-2300F44A7861}" srcOrd="1" destOrd="0" parTransId="{B42DED9F-6315-482D-AEAB-2DAEDE357271}" sibTransId="{05E33AE1-465C-47D7-8417-2980A32BC1FC}"/>
    <dgm:cxn modelId="{151BCA81-C089-4F51-BFC4-FA6CAEAF74B3}" srcId="{497106C1-39AA-4BDF-A326-C10C3B2A053B}" destId="{E7A74DF4-165C-4D76-A617-9A57A2E0AD23}" srcOrd="1" destOrd="0" parTransId="{D66C6CB6-E67B-4847-B6D4-46AACDF9FF48}" sibTransId="{B7A4CDA4-B61E-41D5-8423-4226E76A1EB2}"/>
    <dgm:cxn modelId="{9F275B44-6D75-4FC9-A408-3A79D476CEF1}" srcId="{690DD6C0-21BC-4334-8478-E92A8E51A9E9}" destId="{E6F690EF-B041-43CB-9BFC-2E15CAD678CD}" srcOrd="1" destOrd="0" parTransId="{4599E1D5-90E1-45B9-AE2D-EAAF32AA9AC7}" sibTransId="{2CDD2022-7261-4D2A-ACD7-1F031B243E5D}"/>
    <dgm:cxn modelId="{AEDCFBA9-D3C7-44AA-9FE3-006EDB9094DD}" type="presOf" srcId="{346598B7-AD15-43A1-8038-53BAC66F6135}" destId="{20C65518-E04C-474A-A032-A16DBC2213BA}" srcOrd="0" destOrd="0" presId="urn:microsoft.com/office/officeart/2005/8/layout/default"/>
    <dgm:cxn modelId="{5A755A9F-3940-4A4A-AB14-BB5906C862FA}" srcId="{497106C1-39AA-4BDF-A326-C10C3B2A053B}" destId="{2FC51C2C-350F-4B4D-B383-EB283E7735C4}" srcOrd="0" destOrd="0" parTransId="{1A659183-5FF2-4E30-9987-32C83FD3E53B}" sibTransId="{9FEBD46F-635A-4C0D-9D4F-E94315E9ADB7}"/>
    <dgm:cxn modelId="{CC02C490-3FC8-47DD-B281-19FD6DD2932D}" srcId="{5C1722B3-F3A7-4D98-B46F-C165FD7866D8}" destId="{D311E0EC-67F8-430E-ADCA-0F6FD62EA48D}" srcOrd="1" destOrd="0" parTransId="{A4C5557F-B413-4612-BF3C-82D505017FAD}" sibTransId="{BABDD16B-6ACF-4121-BE83-6B8E6891A7B4}"/>
    <dgm:cxn modelId="{A87D1C02-6763-4A78-BEBC-6E465094D372}" srcId="{FE740170-2EB8-4CD7-A189-37F9A7155A66}" destId="{3678736F-5FAB-46F9-92A7-D49694708E32}" srcOrd="2" destOrd="0" parTransId="{8CF4E081-4A81-42EB-A022-5B1EA6F40C04}" sibTransId="{B4100232-5491-4437-972B-E5487F8B0639}"/>
    <dgm:cxn modelId="{CE10A909-E272-48CD-A2A5-53567A2AE6AB}" type="presOf" srcId="{3F119BC2-FCCF-4391-B428-BDEAC88568D1}" destId="{DD253FBD-0F6D-40AA-A0AE-77272282EC07}" srcOrd="0" destOrd="0" presId="urn:microsoft.com/office/officeart/2005/8/layout/default"/>
    <dgm:cxn modelId="{FCF66B3E-2743-4F69-9E26-09AEC5D2BEF1}" srcId="{FE740170-2EB8-4CD7-A189-37F9A7155A66}" destId="{1EEA7D87-016B-4980-8F7A-73EC31ED9799}" srcOrd="3" destOrd="0" parTransId="{C2EF4833-8992-4240-BC70-723C7A308214}" sibTransId="{A572E0C6-AC4A-4FAC-876F-C78BE84C7A25}"/>
    <dgm:cxn modelId="{ED83D2FB-E39A-46CF-A3A4-F4599C89FB6F}" srcId="{FE740170-2EB8-4CD7-A189-37F9A7155A66}" destId="{5C1722B3-F3A7-4D98-B46F-C165FD7866D8}" srcOrd="1" destOrd="0" parTransId="{607CC6B6-F8B5-4878-B1D6-7EFEED135DF1}" sibTransId="{48C989B4-325B-4D03-9DF6-76714C5F5D70}"/>
    <dgm:cxn modelId="{190AFA88-9E8F-4429-ADF7-3E3C514389D3}" type="presOf" srcId="{6533C139-5FFC-4F60-9F8D-E6935288DCED}" destId="{F43FF886-4110-4E4C-9B4E-0060432B54E2}" srcOrd="0" destOrd="0" presId="urn:microsoft.com/office/officeart/2005/8/layout/default"/>
    <dgm:cxn modelId="{BEE55968-EEAC-44B9-8C25-E7135D01790D}" type="presOf" srcId="{D311E0EC-67F8-430E-ADCA-0F6FD62EA48D}" destId="{200BA173-0060-406D-A29B-2D8216144D12}" srcOrd="0" destOrd="2" presId="urn:microsoft.com/office/officeart/2005/8/layout/default"/>
    <dgm:cxn modelId="{4ABBC698-99AE-4973-A0EB-CD02F9EA6FD5}" srcId="{F975CE6F-CC7A-46C5-86F2-F4687BB3D34A}" destId="{6807FF06-3BBC-49C8-9A76-3EAFEFE51C04}" srcOrd="1" destOrd="0" parTransId="{02468D20-2983-45F0-8084-2AB2F27E6716}" sibTransId="{748BDB5D-A76B-4A22-9A93-4CA2682FCEDD}"/>
    <dgm:cxn modelId="{22A900CD-62A7-48AD-A916-E3C9CC177CE1}" type="presOf" srcId="{E7A74DF4-165C-4D76-A617-9A57A2E0AD23}" destId="{BCB0186B-BE8D-4D07-9DB7-266F747C2BB7}" srcOrd="0" destOrd="2" presId="urn:microsoft.com/office/officeart/2005/8/layout/default"/>
    <dgm:cxn modelId="{3795C895-FE09-4CA0-B1AB-EF93BCEEB38C}" srcId="{3678736F-5FAB-46F9-92A7-D49694708E32}" destId="{EB79513E-8616-46E0-B245-A70500D62B82}" srcOrd="0" destOrd="0" parTransId="{14962050-57DE-41B2-8E29-66A66F56ECE8}" sibTransId="{E0A81300-18DB-49C8-A963-BE8A7EE9C899}"/>
    <dgm:cxn modelId="{D2EC015E-7D4D-4A22-95E3-8009BB8F7354}" srcId="{3F119BC2-FCCF-4391-B428-BDEAC88568D1}" destId="{B25CC202-D5A3-4741-BED4-764198CDB359}" srcOrd="1" destOrd="0" parTransId="{D52D3ED4-A39B-48F6-90E7-BC882F9A8A91}" sibTransId="{D805681A-D5D4-4D94-8774-66695F79AAD8}"/>
    <dgm:cxn modelId="{2924188C-AE82-4888-B2F0-A569674FE049}" srcId="{5C1722B3-F3A7-4D98-B46F-C165FD7866D8}" destId="{0FE42FC7-1A02-4634-9ECB-E7606A40BBE7}" srcOrd="0" destOrd="0" parTransId="{61D03363-CCCF-4FE1-B6F1-EF259FE1CC90}" sibTransId="{E7753485-4807-4ECA-A955-DB86245893DA}"/>
    <dgm:cxn modelId="{E270794A-F618-4270-9839-B671D32E8715}" srcId="{346598B7-AD15-43A1-8038-53BAC66F6135}" destId="{85AF71B1-5245-4834-8F98-EBB1BEAFEBE0}" srcOrd="0" destOrd="0" parTransId="{DCBD1E10-A4DD-4D0D-8A72-6CAD58CF6257}" sibTransId="{28BBFF54-2028-45D7-9ED7-C60BCD3D4E6A}"/>
    <dgm:cxn modelId="{A0818738-BF57-4CA8-B1EB-4F10485EDDB0}" srcId="{FE740170-2EB8-4CD7-A189-37F9A7155A66}" destId="{6533C139-5FFC-4F60-9F8D-E6935288DCED}" srcOrd="7" destOrd="0" parTransId="{F7BF6F65-9DCC-47C1-B229-A5A26E5427DF}" sibTransId="{CBFE036F-5088-453B-A562-98AC0EA2317C}"/>
    <dgm:cxn modelId="{1E6006AE-AC58-476E-8630-F874EE2E38F8}" srcId="{3F119BC2-FCCF-4391-B428-BDEAC88568D1}" destId="{A4C68BD9-4F0F-4237-A9CF-7CEA258E2503}" srcOrd="2" destOrd="0" parTransId="{EB61F54D-A434-486B-BDBA-0EE514099C5A}" sibTransId="{0F7F82FF-AF28-47D0-A42B-6ECF3B0137BE}"/>
    <dgm:cxn modelId="{E7482485-250B-431D-B493-BA62EF6798A5}" type="presOf" srcId="{FE740170-2EB8-4CD7-A189-37F9A7155A66}" destId="{090A0824-263B-4590-80D7-7ECE92A29888}" srcOrd="0" destOrd="0" presId="urn:microsoft.com/office/officeart/2005/8/layout/default"/>
    <dgm:cxn modelId="{55174E1C-55D6-4111-81C4-9A1E8B895E0E}" type="presOf" srcId="{69CD6024-4E7C-4B4D-8834-71AAA3D77065}" destId="{DD253FBD-0F6D-40AA-A0AE-77272282EC07}" srcOrd="0" destOrd="1" presId="urn:microsoft.com/office/officeart/2005/8/layout/default"/>
    <dgm:cxn modelId="{6A09B2AB-C9BB-440C-9F5B-DA1ADC92B3C0}" type="presOf" srcId="{476C88D7-8143-4D9D-AB13-610EF85E1F02}" destId="{EC54F293-E2B4-4DFF-95F4-47454589CD8E}" srcOrd="0" destOrd="1" presId="urn:microsoft.com/office/officeart/2005/8/layout/default"/>
    <dgm:cxn modelId="{248EEC39-C1FA-425C-863B-9B6D7984A5AD}" type="presOf" srcId="{73389073-B951-4F37-8A43-FAD5E0FDA40B}" destId="{8045AB52-7B68-4FBA-AD37-04D9AA89916B}" srcOrd="0" destOrd="1" presId="urn:microsoft.com/office/officeart/2005/8/layout/default"/>
    <dgm:cxn modelId="{DF79FCEF-353A-413F-AF7E-57AFF9058C35}" srcId="{FE740170-2EB8-4CD7-A189-37F9A7155A66}" destId="{3F119BC2-FCCF-4391-B428-BDEAC88568D1}" srcOrd="8" destOrd="0" parTransId="{9AB12390-21AC-4BAF-B72E-D7C32D1EC5F7}" sibTransId="{1C3C8DA7-9259-4DB8-ABA2-1C5FAAB350F5}"/>
    <dgm:cxn modelId="{1327E0E5-BC0C-4687-9F53-4C3A246259C8}" type="presOf" srcId="{85AF71B1-5245-4834-8F98-EBB1BEAFEBE0}" destId="{20C65518-E04C-474A-A032-A16DBC2213BA}" srcOrd="0" destOrd="1" presId="urn:microsoft.com/office/officeart/2005/8/layout/default"/>
    <dgm:cxn modelId="{6E3E98B5-ACFC-4E03-A6BD-6869A9F58CC0}" srcId="{3F119BC2-FCCF-4391-B428-BDEAC88568D1}" destId="{69CD6024-4E7C-4B4D-8834-71AAA3D77065}" srcOrd="0" destOrd="0" parTransId="{C2401867-5FCC-4833-8C08-3F7D304F1B82}" sibTransId="{F246E20C-CC05-4906-9C8F-A87F53BE4056}"/>
    <dgm:cxn modelId="{A2A67C6C-3B90-4D04-AF5B-88922711C31E}" type="presOf" srcId="{3E8F3C16-993C-4E3A-A735-045710DFF372}" destId="{654E638E-B284-4EA7-AF57-9E102BDBFB8C}" srcOrd="0" destOrd="2" presId="urn:microsoft.com/office/officeart/2005/8/layout/default"/>
    <dgm:cxn modelId="{18BD77AF-C478-401C-AC47-31E386F40D95}" srcId="{346598B7-AD15-43A1-8038-53BAC66F6135}" destId="{0CFED742-DD0C-4714-BA90-175A009A8283}" srcOrd="1" destOrd="0" parTransId="{AB6BD7CD-3DAF-43CC-A30F-E087198705C3}" sibTransId="{48D48788-B0E4-4445-B747-8CF8C9B9A85B}"/>
    <dgm:cxn modelId="{EC8E0CA2-27F7-4AA7-A980-076B4EFDEC81}" type="presOf" srcId="{497106C1-39AA-4BDF-A326-C10C3B2A053B}" destId="{BCB0186B-BE8D-4D07-9DB7-266F747C2BB7}" srcOrd="0" destOrd="0" presId="urn:microsoft.com/office/officeart/2005/8/layout/default"/>
    <dgm:cxn modelId="{ABFABAA1-685E-4920-B9A5-864C89B01DBD}" type="presParOf" srcId="{090A0824-263B-4590-80D7-7ECE92A29888}" destId="{20C65518-E04C-474A-A032-A16DBC2213BA}" srcOrd="0" destOrd="0" presId="urn:microsoft.com/office/officeart/2005/8/layout/default"/>
    <dgm:cxn modelId="{B8F1EB28-9533-4D44-97B2-482D8A346994}" type="presParOf" srcId="{090A0824-263B-4590-80D7-7ECE92A29888}" destId="{4BBC7F91-7377-48CC-B9E8-CEA05C99EAB8}" srcOrd="1" destOrd="0" presId="urn:microsoft.com/office/officeart/2005/8/layout/default"/>
    <dgm:cxn modelId="{698A48FB-E212-4E3B-AF22-9659F30ACE97}" type="presParOf" srcId="{090A0824-263B-4590-80D7-7ECE92A29888}" destId="{200BA173-0060-406D-A29B-2D8216144D12}" srcOrd="2" destOrd="0" presId="urn:microsoft.com/office/officeart/2005/8/layout/default"/>
    <dgm:cxn modelId="{CF90138A-7366-4435-9C0E-BA7861C70DB6}" type="presParOf" srcId="{090A0824-263B-4590-80D7-7ECE92A29888}" destId="{D1EA565E-AA3B-4DBF-A419-2BE704379A1D}" srcOrd="3" destOrd="0" presId="urn:microsoft.com/office/officeart/2005/8/layout/default"/>
    <dgm:cxn modelId="{210988B9-AD91-49F7-925A-ADC0465FC228}" type="presParOf" srcId="{090A0824-263B-4590-80D7-7ECE92A29888}" destId="{F91FEF30-5680-482A-BDB8-8FC18C42E1B4}" srcOrd="4" destOrd="0" presId="urn:microsoft.com/office/officeart/2005/8/layout/default"/>
    <dgm:cxn modelId="{AC15746D-29FE-4EA6-8FDE-53E97E906DFC}" type="presParOf" srcId="{090A0824-263B-4590-80D7-7ECE92A29888}" destId="{2A084001-008E-47FA-837E-04E89D837336}" srcOrd="5" destOrd="0" presId="urn:microsoft.com/office/officeart/2005/8/layout/default"/>
    <dgm:cxn modelId="{B5ABD54E-655E-4CF4-8C81-FA209F4D145E}" type="presParOf" srcId="{090A0824-263B-4590-80D7-7ECE92A29888}" destId="{654E638E-B284-4EA7-AF57-9E102BDBFB8C}" srcOrd="6" destOrd="0" presId="urn:microsoft.com/office/officeart/2005/8/layout/default"/>
    <dgm:cxn modelId="{67321AEB-0387-4760-AF2B-C6269CE52754}" type="presParOf" srcId="{090A0824-263B-4590-80D7-7ECE92A29888}" destId="{C8B90CBD-43EB-487B-A55F-9430ADE1F7A8}" srcOrd="7" destOrd="0" presId="urn:microsoft.com/office/officeart/2005/8/layout/default"/>
    <dgm:cxn modelId="{6BF38D1B-3EC7-4805-962C-557A204E5C18}" type="presParOf" srcId="{090A0824-263B-4590-80D7-7ECE92A29888}" destId="{8045AB52-7B68-4FBA-AD37-04D9AA89916B}" srcOrd="8" destOrd="0" presId="urn:microsoft.com/office/officeart/2005/8/layout/default"/>
    <dgm:cxn modelId="{B926BA70-6620-41AB-B2C8-1F9CB54B5299}" type="presParOf" srcId="{090A0824-263B-4590-80D7-7ECE92A29888}" destId="{3F51781C-76C8-49D3-A5DB-F79E27013ECC}" srcOrd="9" destOrd="0" presId="urn:microsoft.com/office/officeart/2005/8/layout/default"/>
    <dgm:cxn modelId="{E3A7D129-A8BF-4071-82E7-2E34AA430158}" type="presParOf" srcId="{090A0824-263B-4590-80D7-7ECE92A29888}" destId="{EC54F293-E2B4-4DFF-95F4-47454589CD8E}" srcOrd="10" destOrd="0" presId="urn:microsoft.com/office/officeart/2005/8/layout/default"/>
    <dgm:cxn modelId="{69293444-B370-46E5-B506-43B34CCE4FCE}" type="presParOf" srcId="{090A0824-263B-4590-80D7-7ECE92A29888}" destId="{3C4A1084-F736-4A9E-AFE6-BAA4AAA1052B}" srcOrd="11" destOrd="0" presId="urn:microsoft.com/office/officeart/2005/8/layout/default"/>
    <dgm:cxn modelId="{8E9A3DF6-3E68-4038-A7E6-7BD9E90C1844}" type="presParOf" srcId="{090A0824-263B-4590-80D7-7ECE92A29888}" destId="{BCB0186B-BE8D-4D07-9DB7-266F747C2BB7}" srcOrd="12" destOrd="0" presId="urn:microsoft.com/office/officeart/2005/8/layout/default"/>
    <dgm:cxn modelId="{203D383C-9298-47E4-B2CD-DA18E45EEA23}" type="presParOf" srcId="{090A0824-263B-4590-80D7-7ECE92A29888}" destId="{EA6DCB64-7E70-4A29-B903-C50FD4F9BA7C}" srcOrd="13" destOrd="0" presId="urn:microsoft.com/office/officeart/2005/8/layout/default"/>
    <dgm:cxn modelId="{86AEBE3A-2026-4197-BF85-D2DEDC5D1A46}" type="presParOf" srcId="{090A0824-263B-4590-80D7-7ECE92A29888}" destId="{F43FF886-4110-4E4C-9B4E-0060432B54E2}" srcOrd="14" destOrd="0" presId="urn:microsoft.com/office/officeart/2005/8/layout/default"/>
    <dgm:cxn modelId="{DE07A501-366B-4749-8F8E-7DA94631702D}" type="presParOf" srcId="{090A0824-263B-4590-80D7-7ECE92A29888}" destId="{A455971F-F8E7-4F59-B82D-822181C6B7CF}" srcOrd="15" destOrd="0" presId="urn:microsoft.com/office/officeart/2005/8/layout/default"/>
    <dgm:cxn modelId="{33E28895-69D4-401D-A0F5-05B5367572D7}" type="presParOf" srcId="{090A0824-263B-4590-80D7-7ECE92A29888}" destId="{DD253FBD-0F6D-40AA-A0AE-77272282EC07}"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740170-2EB8-4CD7-A189-37F9A7155A66}"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t>
        <a:bodyPr/>
        <a:lstStyle/>
        <a:p>
          <a:endParaRPr lang="en-US"/>
        </a:p>
      </dgm:t>
    </dgm:pt>
    <dgm:pt modelId="{346598B7-AD15-43A1-8038-53BAC66F613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Alton-McLean Group </a:t>
          </a:r>
          <a:endParaRPr lang="en-US" sz="1100" dirty="0">
            <a:solidFill>
              <a:schemeClr val="accent2">
                <a:lumMod val="50000"/>
              </a:schemeClr>
            </a:solidFill>
          </a:endParaRPr>
        </a:p>
      </dgm:t>
    </dgm:pt>
    <dgm:pt modelId="{9C58461A-9840-49E0-82E2-8419A2054C69}" type="parTrans" cxnId="{A5166149-B99E-492D-BA12-575FB282DFE7}">
      <dgm:prSet/>
      <dgm:spPr/>
      <dgm:t>
        <a:bodyPr/>
        <a:lstStyle/>
        <a:p>
          <a:endParaRPr lang="en-US"/>
        </a:p>
      </dgm:t>
    </dgm:pt>
    <dgm:pt modelId="{1FF4C895-8768-4444-9FEF-EAE8BD42536F}" type="sibTrans" cxnId="{A5166149-B99E-492D-BA12-575FB282DFE7}">
      <dgm:prSet/>
      <dgm:spPr/>
      <dgm:t>
        <a:bodyPr/>
        <a:lstStyle/>
        <a:p>
          <a:endParaRPr lang="en-US"/>
        </a:p>
      </dgm:t>
    </dgm:pt>
    <dgm:pt modelId="{85AF71B1-5245-4834-8F98-EBB1BEAFEBE0}">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Drilling supervision and management integrated drilling and oil services.</a:t>
          </a:r>
        </a:p>
      </dgm:t>
    </dgm:pt>
    <dgm:pt modelId="{DCBD1E10-A4DD-4D0D-8A72-6CAD58CF6257}" type="parTrans" cxnId="{E270794A-F618-4270-9839-B671D32E8715}">
      <dgm:prSet/>
      <dgm:spPr/>
      <dgm:t>
        <a:bodyPr/>
        <a:lstStyle/>
        <a:p>
          <a:endParaRPr lang="en-US"/>
        </a:p>
      </dgm:t>
    </dgm:pt>
    <dgm:pt modelId="{28BBFF54-2028-45D7-9ED7-C60BCD3D4E6A}" type="sibTrans" cxnId="{E270794A-F618-4270-9839-B671D32E8715}">
      <dgm:prSet/>
      <dgm:spPr/>
      <dgm:t>
        <a:bodyPr/>
        <a:lstStyle/>
        <a:p>
          <a:endParaRPr lang="en-US"/>
        </a:p>
      </dgm:t>
    </dgm:pt>
    <dgm:pt modelId="{0CFED742-DD0C-4714-BA90-175A009A828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www.altonmcleangroup.com</a:t>
          </a:r>
        </a:p>
      </dgm:t>
    </dgm:pt>
    <dgm:pt modelId="{AB6BD7CD-3DAF-43CC-A30F-E087198705C3}" type="parTrans" cxnId="{18BD77AF-C478-401C-AC47-31E386F40D95}">
      <dgm:prSet/>
      <dgm:spPr/>
      <dgm:t>
        <a:bodyPr/>
        <a:lstStyle/>
        <a:p>
          <a:endParaRPr lang="en-US"/>
        </a:p>
      </dgm:t>
    </dgm:pt>
    <dgm:pt modelId="{48D48788-B0E4-4445-B747-8CF8C9B9A85B}" type="sibTrans" cxnId="{18BD77AF-C478-401C-AC47-31E386F40D95}">
      <dgm:prSet/>
      <dgm:spPr/>
      <dgm:t>
        <a:bodyPr/>
        <a:lstStyle/>
        <a:p>
          <a:endParaRPr lang="en-US"/>
        </a:p>
      </dgm:t>
    </dgm:pt>
    <dgm:pt modelId="{824A1731-64C6-4AED-8CDF-5FAF2436B0B8}">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Legend Drilling and Workover Services</a:t>
          </a:r>
        </a:p>
      </dgm:t>
    </dgm:pt>
    <dgm:pt modelId="{843E1410-89AF-4A47-8287-C539C709A219}" type="parTrans" cxnId="{A4540775-E648-4D27-882B-60F6F2B448A8}">
      <dgm:prSet/>
      <dgm:spPr/>
      <dgm:t>
        <a:bodyPr/>
        <a:lstStyle/>
        <a:p>
          <a:endParaRPr lang="en-US"/>
        </a:p>
      </dgm:t>
    </dgm:pt>
    <dgm:pt modelId="{9C3F939D-5F30-4F50-8021-B8DC5F57BE52}" type="sibTrans" cxnId="{A4540775-E648-4D27-882B-60F6F2B448A8}">
      <dgm:prSet/>
      <dgm:spPr/>
      <dgm:t>
        <a:bodyPr/>
        <a:lstStyle/>
        <a:p>
          <a:endParaRPr lang="en-US"/>
        </a:p>
      </dgm:t>
    </dgm:pt>
    <dgm:pt modelId="{F22C9384-FAD8-4809-AAAE-3238EEA50900}">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www.legenddrillingsa.com</a:t>
          </a:r>
        </a:p>
      </dgm:t>
    </dgm:pt>
    <dgm:pt modelId="{B164439A-77D4-4BB9-AD7A-33474E1A9EEE}" type="parTrans" cxnId="{97DF0172-78ED-4855-BA8C-A37EB17E8389}">
      <dgm:prSet/>
      <dgm:spPr/>
      <dgm:t>
        <a:bodyPr/>
        <a:lstStyle/>
        <a:p>
          <a:endParaRPr lang="en-US"/>
        </a:p>
      </dgm:t>
    </dgm:pt>
    <dgm:pt modelId="{CBE935CC-DF45-4A75-BFAA-F1546F9ED6D8}" type="sibTrans" cxnId="{97DF0172-78ED-4855-BA8C-A37EB17E8389}">
      <dgm:prSet/>
      <dgm:spPr/>
      <dgm:t>
        <a:bodyPr/>
        <a:lstStyle/>
        <a:p>
          <a:endParaRPr lang="en-US"/>
        </a:p>
      </dgm:t>
    </dgm:pt>
    <dgm:pt modelId="{8D9113EF-BC83-4AAE-965D-2F05B386A53C}">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Capital Bankcard</a:t>
          </a:r>
        </a:p>
      </dgm:t>
    </dgm:pt>
    <dgm:pt modelId="{9BF81469-4B8C-4DB3-A1A9-D48BBB40315D}" type="parTrans" cxnId="{8766784B-DC43-4AA5-B795-67098CB0D7D0}">
      <dgm:prSet/>
      <dgm:spPr/>
      <dgm:t>
        <a:bodyPr/>
        <a:lstStyle/>
        <a:p>
          <a:endParaRPr lang="en-US"/>
        </a:p>
      </dgm:t>
    </dgm:pt>
    <dgm:pt modelId="{B2A9D5B6-0261-4E16-8126-B363C91381D9}" type="sibTrans" cxnId="{8766784B-DC43-4AA5-B795-67098CB0D7D0}">
      <dgm:prSet/>
      <dgm:spPr/>
      <dgm:t>
        <a:bodyPr/>
        <a:lstStyle/>
        <a:p>
          <a:endParaRPr lang="en-US"/>
        </a:p>
      </dgm:t>
    </dgm:pt>
    <dgm:pt modelId="{A8A31F91-4643-47EE-8C9D-03388135ABE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Credit Cards Solutions and Services</a:t>
          </a:r>
        </a:p>
      </dgm:t>
    </dgm:pt>
    <dgm:pt modelId="{EBD50BE8-1548-4CD0-A9AE-5BF4C4F69A5B}" type="parTrans" cxnId="{E19A16AA-8057-4554-96E2-B3377B91CEAD}">
      <dgm:prSet/>
      <dgm:spPr/>
      <dgm:t>
        <a:bodyPr/>
        <a:lstStyle/>
        <a:p>
          <a:endParaRPr lang="en-US"/>
        </a:p>
      </dgm:t>
    </dgm:pt>
    <dgm:pt modelId="{33B4C027-B1D2-4ABA-94B6-CDFC90DD2134}" type="sibTrans" cxnId="{E19A16AA-8057-4554-96E2-B3377B91CEAD}">
      <dgm:prSet/>
      <dgm:spPr/>
      <dgm:t>
        <a:bodyPr/>
        <a:lstStyle/>
        <a:p>
          <a:endParaRPr lang="en-US"/>
        </a:p>
      </dgm:t>
    </dgm:pt>
    <dgm:pt modelId="{ACFA1CE4-CA43-4844-BAA6-3D0D6E2D5FE4}">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www.capitalbankcard.com</a:t>
          </a:r>
        </a:p>
      </dgm:t>
    </dgm:pt>
    <dgm:pt modelId="{1F344BC8-35C1-46C9-9BBA-494E1B45D811}" type="parTrans" cxnId="{0595E032-307F-47E7-B267-833238C6A640}">
      <dgm:prSet/>
      <dgm:spPr/>
      <dgm:t>
        <a:bodyPr/>
        <a:lstStyle/>
        <a:p>
          <a:endParaRPr lang="en-US"/>
        </a:p>
      </dgm:t>
    </dgm:pt>
    <dgm:pt modelId="{12A6958D-8BF4-4906-A44F-F5A1ABC8E311}" type="sibTrans" cxnId="{0595E032-307F-47E7-B267-833238C6A640}">
      <dgm:prSet/>
      <dgm:spPr/>
      <dgm:t>
        <a:bodyPr/>
        <a:lstStyle/>
        <a:p>
          <a:endParaRPr lang="en-US"/>
        </a:p>
      </dgm:t>
    </dgm:pt>
    <dgm:pt modelId="{AF9170C2-ABC3-4901-A7CD-B1078975FBBC}">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Abengoa</a:t>
          </a:r>
          <a:r>
            <a:rPr lang="en-US" sz="1100" b="1" dirty="0">
              <a:solidFill>
                <a:schemeClr val="accent2">
                  <a:lumMod val="50000"/>
                </a:schemeClr>
              </a:solidFill>
            </a:rPr>
            <a:t> (MCE: ABG)</a:t>
          </a:r>
          <a:endParaRPr lang="en-US" sz="1100" dirty="0">
            <a:solidFill>
              <a:schemeClr val="accent2">
                <a:lumMod val="50000"/>
              </a:schemeClr>
            </a:solidFill>
          </a:endParaRPr>
        </a:p>
      </dgm:t>
    </dgm:pt>
    <dgm:pt modelId="{D6460CA0-0AF9-4F66-B56B-7ED899070FD1}" type="parTrans" cxnId="{E583D2C2-D09C-4720-8899-A7F9A4556A1B}">
      <dgm:prSet/>
      <dgm:spPr/>
      <dgm:t>
        <a:bodyPr/>
        <a:lstStyle/>
        <a:p>
          <a:endParaRPr lang="en-US"/>
        </a:p>
      </dgm:t>
    </dgm:pt>
    <dgm:pt modelId="{4CC2B179-ACC4-43F3-A3CE-6C5FA7A5007E}" type="sibTrans" cxnId="{E583D2C2-D09C-4720-8899-A7F9A4556A1B}">
      <dgm:prSet/>
      <dgm:spPr/>
      <dgm:t>
        <a:bodyPr/>
        <a:lstStyle/>
        <a:p>
          <a:endParaRPr lang="en-US"/>
        </a:p>
      </dgm:t>
    </dgm:pt>
    <dgm:pt modelId="{0C22B0FC-03E3-48A8-973E-C4031B31A88A}">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Is an international company that applies innovative tech solutions for sustainable development in energy and environment sectors, generating electricity from the sun, producing biofuels, desalinating sea water or industrial waste recycling. </a:t>
          </a:r>
        </a:p>
      </dgm:t>
    </dgm:pt>
    <dgm:pt modelId="{3D632379-B245-40EF-A4B5-FFE762EC7810}" type="parTrans" cxnId="{DF0E40BC-45BA-4475-AF30-D5104EA702CF}">
      <dgm:prSet/>
      <dgm:spPr/>
      <dgm:t>
        <a:bodyPr/>
        <a:lstStyle/>
        <a:p>
          <a:endParaRPr lang="en-US"/>
        </a:p>
      </dgm:t>
    </dgm:pt>
    <dgm:pt modelId="{84C8004B-D8EE-4312-BCBA-902AD9D5F243}" type="sibTrans" cxnId="{DF0E40BC-45BA-4475-AF30-D5104EA702CF}">
      <dgm:prSet/>
      <dgm:spPr/>
      <dgm:t>
        <a:bodyPr/>
        <a:lstStyle/>
        <a:p>
          <a:endParaRPr lang="en-US"/>
        </a:p>
      </dgm:t>
    </dgm:pt>
    <dgm:pt modelId="{F4C78C0F-19B6-488F-AA1E-3939A0AEE3D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www.abengoa.com/www.befesaagua.es </a:t>
          </a:r>
        </a:p>
      </dgm:t>
    </dgm:pt>
    <dgm:pt modelId="{D4EB76D5-DABB-4428-8EEF-744F8F14788E}" type="parTrans" cxnId="{D5BEE2B3-AB9C-4E78-BCF9-94AA95D0EBBA}">
      <dgm:prSet/>
      <dgm:spPr/>
      <dgm:t>
        <a:bodyPr/>
        <a:lstStyle/>
        <a:p>
          <a:endParaRPr lang="en-US"/>
        </a:p>
      </dgm:t>
    </dgm:pt>
    <dgm:pt modelId="{9A674FB7-5FA7-4A81-AEF8-4B24893F220A}" type="sibTrans" cxnId="{D5BEE2B3-AB9C-4E78-BCF9-94AA95D0EBBA}">
      <dgm:prSet/>
      <dgm:spPr/>
      <dgm:t>
        <a:bodyPr/>
        <a:lstStyle/>
        <a:p>
          <a:endParaRPr lang="en-US"/>
        </a:p>
      </dgm:t>
    </dgm:pt>
    <dgm:pt modelId="{52061AB0-C8FD-4E29-BD2A-6DD6346F8FFB}">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a:solidFill>
                <a:schemeClr val="accent2">
                  <a:lumMod val="50000"/>
                </a:schemeClr>
              </a:solidFill>
            </a:rPr>
            <a:t>Advanced Solar Photonics, LLC</a:t>
          </a:r>
          <a:endParaRPr lang="en-US" sz="1100" dirty="0">
            <a:solidFill>
              <a:schemeClr val="accent2">
                <a:lumMod val="50000"/>
              </a:schemeClr>
            </a:solidFill>
          </a:endParaRPr>
        </a:p>
      </dgm:t>
    </dgm:pt>
    <dgm:pt modelId="{53ECBE5E-E2FB-4C98-83E4-7A7B2A0AD418}" type="parTrans" cxnId="{5D8F050B-4B37-4DE0-B4AB-43EDF3DF477E}">
      <dgm:prSet/>
      <dgm:spPr/>
      <dgm:t>
        <a:bodyPr/>
        <a:lstStyle/>
        <a:p>
          <a:endParaRPr lang="en-US"/>
        </a:p>
      </dgm:t>
    </dgm:pt>
    <dgm:pt modelId="{78599E36-D05C-4529-A274-1FF1F6C5A37B}" type="sibTrans" cxnId="{5D8F050B-4B37-4DE0-B4AB-43EDF3DF477E}">
      <dgm:prSet/>
      <dgm:spPr/>
      <dgm:t>
        <a:bodyPr/>
        <a:lstStyle/>
        <a:p>
          <a:endParaRPr lang="en-US"/>
        </a:p>
      </dgm:t>
    </dgm:pt>
    <dgm:pt modelId="{6F2F2681-0ED9-4C2C-8DE8-DFC4489164E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ASP is leading manufacturer and R&amp;D center of crystalline silicon PV modules, racking systems, grid-tied inverters, and complete solar kits for residential, commercial, and utility applications in US.</a:t>
          </a:r>
        </a:p>
      </dgm:t>
    </dgm:pt>
    <dgm:pt modelId="{8CF0DFB1-D7EA-423A-A20D-9590AC0E3A51}" type="parTrans" cxnId="{899915CE-99B7-43ED-97B7-BCBBCA66B6BF}">
      <dgm:prSet/>
      <dgm:spPr/>
      <dgm:t>
        <a:bodyPr/>
        <a:lstStyle/>
        <a:p>
          <a:endParaRPr lang="en-US"/>
        </a:p>
      </dgm:t>
    </dgm:pt>
    <dgm:pt modelId="{1851AFAC-BBAB-46A5-8F7F-F4E039615F42}" type="sibTrans" cxnId="{899915CE-99B7-43ED-97B7-BCBBCA66B6BF}">
      <dgm:prSet/>
      <dgm:spPr/>
      <dgm:t>
        <a:bodyPr/>
        <a:lstStyle/>
        <a:p>
          <a:endParaRPr lang="en-US"/>
        </a:p>
      </dgm:t>
    </dgm:pt>
    <dgm:pt modelId="{46A9298D-277B-4350-AAD9-62C9652FA3F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www.AdvancedSolarPhotonics.com</a:t>
          </a:r>
        </a:p>
      </dgm:t>
    </dgm:pt>
    <dgm:pt modelId="{9795D1C2-1692-42A8-8F86-D06ECFBEF590}" type="parTrans" cxnId="{9675226A-40FD-4F4F-9148-1220CF2333DA}">
      <dgm:prSet/>
      <dgm:spPr/>
      <dgm:t>
        <a:bodyPr/>
        <a:lstStyle/>
        <a:p>
          <a:endParaRPr lang="en-US"/>
        </a:p>
      </dgm:t>
    </dgm:pt>
    <dgm:pt modelId="{BD833D43-742C-4F4D-BD05-7CD3DCED7F6B}" type="sibTrans" cxnId="{9675226A-40FD-4F4F-9148-1220CF2333DA}">
      <dgm:prSet/>
      <dgm:spPr/>
      <dgm:t>
        <a:bodyPr/>
        <a:lstStyle/>
        <a:p>
          <a:endParaRPr lang="en-US"/>
        </a:p>
      </dgm:t>
    </dgm:pt>
    <dgm:pt modelId="{B9C7C290-2A6D-492A-A66B-C2CAD3FE43A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Alatec</a:t>
          </a:r>
          <a:r>
            <a:rPr lang="en-US" sz="1100" b="1" dirty="0">
              <a:solidFill>
                <a:schemeClr val="accent2">
                  <a:lumMod val="50000"/>
                </a:schemeClr>
              </a:solidFill>
            </a:rPr>
            <a:t> Group </a:t>
          </a:r>
          <a:endParaRPr lang="en-US" sz="1100" dirty="0">
            <a:solidFill>
              <a:schemeClr val="accent2">
                <a:lumMod val="50000"/>
              </a:schemeClr>
            </a:solidFill>
          </a:endParaRPr>
        </a:p>
      </dgm:t>
    </dgm:pt>
    <dgm:pt modelId="{8E6BEAD7-0F1B-493C-9A0C-334CEB7A8EC0}" type="parTrans" cxnId="{496A012D-781D-4045-B2BD-F3D537461E6C}">
      <dgm:prSet/>
      <dgm:spPr/>
      <dgm:t>
        <a:bodyPr/>
        <a:lstStyle/>
        <a:p>
          <a:endParaRPr lang="en-US"/>
        </a:p>
      </dgm:t>
    </dgm:pt>
    <dgm:pt modelId="{53A4A04E-EA39-4422-8B01-C8B58B56E78F}" type="sibTrans" cxnId="{496A012D-781D-4045-B2BD-F3D537461E6C}">
      <dgm:prSet/>
      <dgm:spPr/>
      <dgm:t>
        <a:bodyPr/>
        <a:lstStyle/>
        <a:p>
          <a:endParaRPr lang="en-US"/>
        </a:p>
      </dgm:t>
    </dgm:pt>
    <dgm:pt modelId="{0D4DA4C3-ECAA-4FBB-B134-15F41230F47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Turnkey projects in architecture, consultancy construction, civil, industrial and environmental engineering.</a:t>
          </a:r>
        </a:p>
      </dgm:t>
    </dgm:pt>
    <dgm:pt modelId="{419AF6F0-F184-49DC-8A67-A994363B09C2}" type="parTrans" cxnId="{6430E18D-5A19-470C-8C0D-D5E34EA1E323}">
      <dgm:prSet/>
      <dgm:spPr/>
      <dgm:t>
        <a:bodyPr/>
        <a:lstStyle/>
        <a:p>
          <a:endParaRPr lang="en-US"/>
        </a:p>
      </dgm:t>
    </dgm:pt>
    <dgm:pt modelId="{BF72484C-2FF3-4A55-840D-F8FA620BF144}" type="sibTrans" cxnId="{6430E18D-5A19-470C-8C0D-D5E34EA1E323}">
      <dgm:prSet/>
      <dgm:spPr/>
      <dgm:t>
        <a:bodyPr/>
        <a:lstStyle/>
        <a:p>
          <a:endParaRPr lang="en-US"/>
        </a:p>
      </dgm:t>
    </dgm:pt>
    <dgm:pt modelId="{AD64780F-21D1-41DA-B05E-B56AA827F248}">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www.alatec.es </a:t>
          </a:r>
        </a:p>
      </dgm:t>
    </dgm:pt>
    <dgm:pt modelId="{A478C387-42CD-41A2-9486-F50B4C3A75DE}" type="parTrans" cxnId="{C5F7514A-4EAA-49E0-A6EA-192934B72E76}">
      <dgm:prSet/>
      <dgm:spPr/>
      <dgm:t>
        <a:bodyPr/>
        <a:lstStyle/>
        <a:p>
          <a:endParaRPr lang="en-US"/>
        </a:p>
      </dgm:t>
    </dgm:pt>
    <dgm:pt modelId="{C82520B1-BC14-4B5B-9FDC-9EB6DCD676D4}" type="sibTrans" cxnId="{C5F7514A-4EAA-49E0-A6EA-192934B72E76}">
      <dgm:prSet/>
      <dgm:spPr/>
      <dgm:t>
        <a:bodyPr/>
        <a:lstStyle/>
        <a:p>
          <a:endParaRPr lang="en-US"/>
        </a:p>
      </dgm:t>
    </dgm:pt>
    <dgm:pt modelId="{91D70C21-94AF-41C3-A615-9EE75CC7201C}">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Technokontrol</a:t>
          </a:r>
          <a:endParaRPr lang="en-US" sz="1100" dirty="0">
            <a:solidFill>
              <a:schemeClr val="accent2">
                <a:lumMod val="50000"/>
              </a:schemeClr>
            </a:solidFill>
          </a:endParaRPr>
        </a:p>
      </dgm:t>
    </dgm:pt>
    <dgm:pt modelId="{75FC99D2-4638-462B-B2A7-199E2B61AD48}" type="parTrans" cxnId="{ABAAD099-85CF-4655-860F-F32174C2E55C}">
      <dgm:prSet/>
      <dgm:spPr/>
      <dgm:t>
        <a:bodyPr/>
        <a:lstStyle/>
        <a:p>
          <a:endParaRPr lang="en-US"/>
        </a:p>
      </dgm:t>
    </dgm:pt>
    <dgm:pt modelId="{EC38BA02-02BE-4189-94C2-A74B397109D6}" type="sibTrans" cxnId="{ABAAD099-85CF-4655-860F-F32174C2E55C}">
      <dgm:prSet/>
      <dgm:spPr/>
      <dgm:t>
        <a:bodyPr/>
        <a:lstStyle/>
        <a:p>
          <a:endParaRPr lang="en-US"/>
        </a:p>
      </dgm:t>
    </dgm:pt>
    <dgm:pt modelId="{395FECE8-15AC-44F6-8ADF-B641ED2A2712}">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i="0" dirty="0">
              <a:solidFill>
                <a:schemeClr val="accent2">
                  <a:lumMod val="50000"/>
                </a:schemeClr>
              </a:solidFill>
            </a:rPr>
            <a:t>Safety products and services system.</a:t>
          </a:r>
          <a:endParaRPr lang="en-US" sz="1000" dirty="0">
            <a:solidFill>
              <a:schemeClr val="accent2">
                <a:lumMod val="50000"/>
              </a:schemeClr>
            </a:solidFill>
          </a:endParaRPr>
        </a:p>
      </dgm:t>
    </dgm:pt>
    <dgm:pt modelId="{C3C67F60-DB97-4636-B772-37FD7BB306F3}" type="parTrans" cxnId="{F3BC8AC6-2A21-4579-A9BF-BFBF6F986E7A}">
      <dgm:prSet/>
      <dgm:spPr/>
      <dgm:t>
        <a:bodyPr/>
        <a:lstStyle/>
        <a:p>
          <a:endParaRPr lang="en-US"/>
        </a:p>
      </dgm:t>
    </dgm:pt>
    <dgm:pt modelId="{BC23EB7A-CB11-465D-812A-73664D0CFDB8}" type="sibTrans" cxnId="{F3BC8AC6-2A21-4579-A9BF-BFBF6F986E7A}">
      <dgm:prSet/>
      <dgm:spPr/>
      <dgm:t>
        <a:bodyPr/>
        <a:lstStyle/>
        <a:p>
          <a:endParaRPr lang="en-US"/>
        </a:p>
      </dgm:t>
    </dgm:pt>
    <dgm:pt modelId="{F23E472D-EFCE-4F80-BEBA-4FC45E47352A}">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dirty="0">
              <a:solidFill>
                <a:schemeClr val="accent2">
                  <a:lumMod val="50000"/>
                </a:schemeClr>
              </a:solidFill>
            </a:rPr>
            <a:t>www.technokontrol.com</a:t>
          </a:r>
        </a:p>
      </dgm:t>
    </dgm:pt>
    <dgm:pt modelId="{17393AF4-F6B8-4EB3-93E1-647186273A7A}" type="parTrans" cxnId="{F950AA10-B678-4CD5-868F-5FDCB78AA84E}">
      <dgm:prSet/>
      <dgm:spPr/>
      <dgm:t>
        <a:bodyPr/>
        <a:lstStyle/>
        <a:p>
          <a:endParaRPr lang="en-US"/>
        </a:p>
      </dgm:t>
    </dgm:pt>
    <dgm:pt modelId="{E084E572-0CEF-49A2-911A-733D2C2A52B9}" type="sibTrans" cxnId="{F950AA10-B678-4CD5-868F-5FDCB78AA84E}">
      <dgm:prSet/>
      <dgm:spPr/>
      <dgm:t>
        <a:bodyPr/>
        <a:lstStyle/>
        <a:p>
          <a:endParaRPr lang="en-US"/>
        </a:p>
      </dgm:t>
    </dgm:pt>
    <dgm:pt modelId="{C67397E4-84E4-43B7-9E59-EE87A822BB51}">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Ommahealthcare</a:t>
          </a:r>
          <a:endParaRPr lang="en-US" sz="1100" b="1" dirty="0">
            <a:solidFill>
              <a:schemeClr val="accent2">
                <a:lumMod val="50000"/>
              </a:schemeClr>
            </a:solidFill>
          </a:endParaRPr>
        </a:p>
      </dgm:t>
    </dgm:pt>
    <dgm:pt modelId="{073948EE-D647-4B8D-BC4C-E2CADCD472D9}" type="parTrans" cxnId="{4E451929-3358-4FC1-B302-FBAC33D36C11}">
      <dgm:prSet/>
      <dgm:spPr/>
      <dgm:t>
        <a:bodyPr/>
        <a:lstStyle/>
        <a:p>
          <a:endParaRPr lang="en-US"/>
        </a:p>
      </dgm:t>
    </dgm:pt>
    <dgm:pt modelId="{2697E6FA-7322-416F-9F79-D27C112FD1DF}" type="sibTrans" cxnId="{4E451929-3358-4FC1-B302-FBAC33D36C11}">
      <dgm:prSet/>
      <dgm:spPr/>
      <dgm:t>
        <a:bodyPr/>
        <a:lstStyle/>
        <a:p>
          <a:endParaRPr lang="en-US"/>
        </a:p>
      </dgm:t>
    </dgm:pt>
    <dgm:pt modelId="{BE46211B-6951-471C-91C2-50AFEF5EC805}">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i="0" dirty="0">
              <a:solidFill>
                <a:schemeClr val="accent2">
                  <a:lumMod val="50000"/>
                </a:schemeClr>
              </a:solidFill>
            </a:rPr>
            <a:t>Hospital EPC contracting and health care services.</a:t>
          </a:r>
          <a:endParaRPr lang="en-US" sz="1000" b="0" dirty="0">
            <a:solidFill>
              <a:schemeClr val="accent2">
                <a:lumMod val="50000"/>
              </a:schemeClr>
            </a:solidFill>
          </a:endParaRPr>
        </a:p>
      </dgm:t>
    </dgm:pt>
    <dgm:pt modelId="{D4B51C5A-269C-430F-9CF7-211DCDDFDB02}" type="parTrans" cxnId="{8EFCE9C1-86B4-404F-833C-B071F9BCBEC7}">
      <dgm:prSet/>
      <dgm:spPr/>
      <dgm:t>
        <a:bodyPr/>
        <a:lstStyle/>
        <a:p>
          <a:endParaRPr lang="en-US"/>
        </a:p>
      </dgm:t>
    </dgm:pt>
    <dgm:pt modelId="{56B52973-11DC-4015-BE9B-4D3975B1879A}" type="sibTrans" cxnId="{8EFCE9C1-86B4-404F-833C-B071F9BCBEC7}">
      <dgm:prSet/>
      <dgm:spPr/>
      <dgm:t>
        <a:bodyPr/>
        <a:lstStyle/>
        <a:p>
          <a:endParaRPr lang="en-US"/>
        </a:p>
      </dgm:t>
    </dgm:pt>
    <dgm:pt modelId="{C084A49E-B15E-4F96-937E-E4B4525AA7FD}">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www.ommahealthcare.com</a:t>
          </a:r>
        </a:p>
      </dgm:t>
    </dgm:pt>
    <dgm:pt modelId="{DFB66758-AEEA-4CB2-BBBA-1CB29E483641}" type="parTrans" cxnId="{21D23EA6-5E75-4893-8912-BCF41425E2F1}">
      <dgm:prSet/>
      <dgm:spPr/>
      <dgm:t>
        <a:bodyPr/>
        <a:lstStyle/>
        <a:p>
          <a:endParaRPr lang="en-US"/>
        </a:p>
      </dgm:t>
    </dgm:pt>
    <dgm:pt modelId="{0C946830-D57F-47BC-BF29-C8BA30479109}" type="sibTrans" cxnId="{21D23EA6-5E75-4893-8912-BCF41425E2F1}">
      <dgm:prSet/>
      <dgm:spPr/>
      <dgm:t>
        <a:bodyPr/>
        <a:lstStyle/>
        <a:p>
          <a:endParaRPr lang="en-US"/>
        </a:p>
      </dgm:t>
    </dgm:pt>
    <dgm:pt modelId="{ED4FB947-16C3-4A13-8BEC-F60ABB581658}">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100" b="1" dirty="0" err="1">
              <a:solidFill>
                <a:schemeClr val="accent2">
                  <a:lumMod val="50000"/>
                </a:schemeClr>
              </a:solidFill>
            </a:rPr>
            <a:t>Pinhal</a:t>
          </a:r>
          <a:r>
            <a:rPr lang="en-US" sz="1100" b="1" dirty="0">
              <a:solidFill>
                <a:schemeClr val="accent2">
                  <a:lumMod val="50000"/>
                </a:schemeClr>
              </a:solidFill>
            </a:rPr>
            <a:t> </a:t>
          </a:r>
          <a:r>
            <a:rPr lang="en-US" sz="1100" b="1" dirty="0" err="1">
              <a:solidFill>
                <a:schemeClr val="accent2">
                  <a:lumMod val="50000"/>
                </a:schemeClr>
              </a:solidFill>
            </a:rPr>
            <a:t>Grupo</a:t>
          </a:r>
          <a:r>
            <a:rPr lang="en-US" sz="1100" b="1" dirty="0">
              <a:solidFill>
                <a:schemeClr val="accent2">
                  <a:lumMod val="50000"/>
                </a:schemeClr>
              </a:solidFill>
            </a:rPr>
            <a:t> </a:t>
          </a:r>
          <a:r>
            <a:rPr lang="en-US" sz="1100" b="1" dirty="0" err="1">
              <a:solidFill>
                <a:schemeClr val="accent2">
                  <a:lumMod val="50000"/>
                </a:schemeClr>
              </a:solidFill>
            </a:rPr>
            <a:t>Emresarial</a:t>
          </a:r>
          <a:endParaRPr lang="en-US" sz="1100" b="1" dirty="0">
            <a:solidFill>
              <a:schemeClr val="accent2">
                <a:lumMod val="50000"/>
              </a:schemeClr>
            </a:solidFill>
          </a:endParaRPr>
        </a:p>
      </dgm:t>
    </dgm:pt>
    <dgm:pt modelId="{BF6935C6-D86C-48E5-9BE1-74CB2D20E1D6}" type="parTrans" cxnId="{8F802D36-9C6F-4093-BE35-D29CF9571892}">
      <dgm:prSet/>
      <dgm:spPr/>
      <dgm:t>
        <a:bodyPr/>
        <a:lstStyle/>
        <a:p>
          <a:endParaRPr lang="en-US"/>
        </a:p>
      </dgm:t>
    </dgm:pt>
    <dgm:pt modelId="{42766251-ACAC-4095-8D1C-4B141A3CFAB0}" type="sibTrans" cxnId="{8F802D36-9C6F-4093-BE35-D29CF9571892}">
      <dgm:prSet/>
      <dgm:spPr/>
      <dgm:t>
        <a:bodyPr/>
        <a:lstStyle/>
        <a:p>
          <a:endParaRPr lang="en-US"/>
        </a:p>
      </dgm:t>
    </dgm:pt>
    <dgm:pt modelId="{F0CAEE5C-CBD9-4B15-AF89-7E5370AA9E43}">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i="0" dirty="0">
              <a:solidFill>
                <a:schemeClr val="accent2">
                  <a:lumMod val="50000"/>
                </a:schemeClr>
              </a:solidFill>
            </a:rPr>
            <a:t>Sugar plantation owners, processor and supplier.</a:t>
          </a:r>
          <a:endParaRPr lang="en-US" sz="1000" b="0" dirty="0">
            <a:solidFill>
              <a:schemeClr val="accent2">
                <a:lumMod val="50000"/>
              </a:schemeClr>
            </a:solidFill>
          </a:endParaRPr>
        </a:p>
      </dgm:t>
    </dgm:pt>
    <dgm:pt modelId="{666ABDCA-B058-4FFF-8891-E8E2F52559E3}" type="parTrans" cxnId="{4328A367-1593-409B-8898-6F2C2EC6FF16}">
      <dgm:prSet/>
      <dgm:spPr/>
      <dgm:t>
        <a:bodyPr/>
        <a:lstStyle/>
        <a:p>
          <a:endParaRPr lang="en-US"/>
        </a:p>
      </dgm:t>
    </dgm:pt>
    <dgm:pt modelId="{E091B788-334C-4102-B633-E5DB68689288}" type="sibTrans" cxnId="{4328A367-1593-409B-8898-6F2C2EC6FF16}">
      <dgm:prSet/>
      <dgm:spPr/>
      <dgm:t>
        <a:bodyPr/>
        <a:lstStyle/>
        <a:p>
          <a:endParaRPr lang="en-US"/>
        </a:p>
      </dgm:t>
    </dgm:pt>
    <dgm:pt modelId="{A4B42F8E-D96D-4C09-B5F0-F428AA256BA7}">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182880"/>
        <a:lstStyle/>
        <a:p>
          <a:r>
            <a:rPr lang="en-US" sz="1000" b="0" dirty="0">
              <a:solidFill>
                <a:schemeClr val="accent2">
                  <a:lumMod val="50000"/>
                </a:schemeClr>
              </a:solidFill>
            </a:rPr>
            <a:t>www.grupopinhal.br</a:t>
          </a:r>
        </a:p>
      </dgm:t>
    </dgm:pt>
    <dgm:pt modelId="{2AFBE3CE-E0A3-42DB-8FF8-01A3DF86D418}" type="parTrans" cxnId="{713A8F85-5E83-4D75-9587-8D6E533F2557}">
      <dgm:prSet/>
      <dgm:spPr/>
      <dgm:t>
        <a:bodyPr/>
        <a:lstStyle/>
        <a:p>
          <a:endParaRPr lang="en-US"/>
        </a:p>
      </dgm:t>
    </dgm:pt>
    <dgm:pt modelId="{8B2012BB-435D-44ED-B32A-A6ED0D682479}" type="sibTrans" cxnId="{713A8F85-5E83-4D75-9587-8D6E533F2557}">
      <dgm:prSet/>
      <dgm:spPr/>
      <dgm:t>
        <a:bodyPr/>
        <a:lstStyle/>
        <a:p>
          <a:endParaRPr lang="en-US"/>
        </a:p>
      </dgm:t>
    </dgm:pt>
    <dgm:pt modelId="{090A0824-263B-4590-80D7-7ECE92A29888}" type="pres">
      <dgm:prSet presAssocID="{FE740170-2EB8-4CD7-A189-37F9A7155A66}" presName="diagram" presStyleCnt="0">
        <dgm:presLayoutVars>
          <dgm:dir/>
          <dgm:resizeHandles val="exact"/>
        </dgm:presLayoutVars>
      </dgm:prSet>
      <dgm:spPr/>
    </dgm:pt>
    <dgm:pt modelId="{20C65518-E04C-474A-A032-A16DBC2213BA}" type="pres">
      <dgm:prSet presAssocID="{346598B7-AD15-43A1-8038-53BAC66F6135}" presName="node" presStyleLbl="node1" presStyleIdx="0" presStyleCnt="9">
        <dgm:presLayoutVars>
          <dgm:bulletEnabled val="1"/>
        </dgm:presLayoutVars>
      </dgm:prSet>
      <dgm:spPr/>
    </dgm:pt>
    <dgm:pt modelId="{4BBC7F91-7377-48CC-B9E8-CEA05C99EAB8}" type="pres">
      <dgm:prSet presAssocID="{1FF4C895-8768-4444-9FEF-EAE8BD42536F}" presName="sibTrans"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46CB3628-3E30-4583-BD3D-F6BF369AFFEF}" type="pres">
      <dgm:prSet presAssocID="{824A1731-64C6-4AED-8CDF-5FAF2436B0B8}" presName="node" presStyleLbl="node1" presStyleIdx="1" presStyleCnt="9">
        <dgm:presLayoutVars>
          <dgm:bulletEnabled val="1"/>
        </dgm:presLayoutVars>
      </dgm:prSet>
      <dgm:spPr/>
    </dgm:pt>
    <dgm:pt modelId="{15414AAE-3963-471E-A868-8D7990546DBD}" type="pres">
      <dgm:prSet presAssocID="{9C3F939D-5F30-4F50-8021-B8DC5F57BE52}" presName="sibTrans" presStyleCnt="0"/>
      <dgm:spPr/>
    </dgm:pt>
    <dgm:pt modelId="{C7C587B5-ABD4-4E9A-93FE-BCBF80581008}" type="pres">
      <dgm:prSet presAssocID="{8D9113EF-BC83-4AAE-965D-2F05B386A53C}" presName="node" presStyleLbl="node1" presStyleIdx="2" presStyleCnt="9">
        <dgm:presLayoutVars>
          <dgm:bulletEnabled val="1"/>
        </dgm:presLayoutVars>
      </dgm:prSet>
      <dgm:spPr/>
    </dgm:pt>
    <dgm:pt modelId="{8E9A0B3E-2625-4251-A4B7-55B0D8E01787}" type="pres">
      <dgm:prSet presAssocID="{B2A9D5B6-0261-4E16-8126-B363C91381D9}" presName="sibTrans" presStyleCnt="0"/>
      <dgm:spPr/>
    </dgm:pt>
    <dgm:pt modelId="{788CAEF9-F3F6-41C2-943B-C23860236782}" type="pres">
      <dgm:prSet presAssocID="{AF9170C2-ABC3-4901-A7CD-B1078975FBBC}" presName="node" presStyleLbl="node1" presStyleIdx="3" presStyleCnt="9">
        <dgm:presLayoutVars>
          <dgm:bulletEnabled val="1"/>
        </dgm:presLayoutVars>
      </dgm:prSet>
      <dgm:spPr/>
    </dgm:pt>
    <dgm:pt modelId="{316D568B-8B06-41C9-877E-9F318F2A3ADE}" type="pres">
      <dgm:prSet presAssocID="{4CC2B179-ACC4-43F3-A3CE-6C5FA7A5007E}" presName="sibTrans" presStyleCnt="0"/>
      <dgm:spPr/>
    </dgm:pt>
    <dgm:pt modelId="{E9B5F0F1-81A9-4171-8E83-72A39C87E2A3}" type="pres">
      <dgm:prSet presAssocID="{52061AB0-C8FD-4E29-BD2A-6DD6346F8FFB}" presName="node" presStyleLbl="node1" presStyleIdx="4" presStyleCnt="9">
        <dgm:presLayoutVars>
          <dgm:bulletEnabled val="1"/>
        </dgm:presLayoutVars>
      </dgm:prSet>
      <dgm:spPr/>
    </dgm:pt>
    <dgm:pt modelId="{81741A49-194D-466B-88D4-5F92F5A99EE7}" type="pres">
      <dgm:prSet presAssocID="{78599E36-D05C-4529-A274-1FF1F6C5A37B}" presName="sibTrans" presStyleCnt="0"/>
      <dgm:spPr/>
    </dgm:pt>
    <dgm:pt modelId="{791E5B9B-8D5F-4599-B1AB-43305F9BB32B}" type="pres">
      <dgm:prSet presAssocID="{B9C7C290-2A6D-492A-A66B-C2CAD3FE43A2}" presName="node" presStyleLbl="node1" presStyleIdx="5" presStyleCnt="9">
        <dgm:presLayoutVars>
          <dgm:bulletEnabled val="1"/>
        </dgm:presLayoutVars>
      </dgm:prSet>
      <dgm:spPr/>
    </dgm:pt>
    <dgm:pt modelId="{E3C14947-D616-4A8A-9DAA-6795CA0CC679}" type="pres">
      <dgm:prSet presAssocID="{53A4A04E-EA39-4422-8B01-C8B58B56E78F}" presName="sibTrans" presStyleCnt="0"/>
      <dgm:spPr/>
    </dgm:pt>
    <dgm:pt modelId="{4F604535-F927-4ACA-A98C-AE0A2BB03F3F}" type="pres">
      <dgm:prSet presAssocID="{91D70C21-94AF-41C3-A615-9EE75CC7201C}" presName="node" presStyleLbl="node1" presStyleIdx="6" presStyleCnt="9">
        <dgm:presLayoutVars>
          <dgm:bulletEnabled val="1"/>
        </dgm:presLayoutVars>
      </dgm:prSet>
      <dgm:spPr/>
    </dgm:pt>
    <dgm:pt modelId="{14E2B941-D127-4C56-BB1B-BF5C4D947634}" type="pres">
      <dgm:prSet presAssocID="{EC38BA02-02BE-4189-94C2-A74B397109D6}" presName="sibTrans" presStyleCnt="0"/>
      <dgm:spPr/>
    </dgm:pt>
    <dgm:pt modelId="{FE88F3D7-B843-4F72-9476-DDAD8F307B4C}" type="pres">
      <dgm:prSet presAssocID="{C67397E4-84E4-43B7-9E59-EE87A822BB51}" presName="node" presStyleLbl="node1" presStyleIdx="7" presStyleCnt="9">
        <dgm:presLayoutVars>
          <dgm:bulletEnabled val="1"/>
        </dgm:presLayoutVars>
      </dgm:prSet>
      <dgm:spPr/>
    </dgm:pt>
    <dgm:pt modelId="{F86ABE43-88A3-4E30-9F97-F473A7F91734}" type="pres">
      <dgm:prSet presAssocID="{2697E6FA-7322-416F-9F79-D27C112FD1DF}" presName="sibTrans" presStyleCnt="0"/>
      <dgm:spPr/>
    </dgm:pt>
    <dgm:pt modelId="{926F21A8-6D36-48F5-8B3C-568C705BC41B}" type="pres">
      <dgm:prSet presAssocID="{ED4FB947-16C3-4A13-8BEC-F60ABB581658}" presName="node" presStyleLbl="node1" presStyleIdx="8" presStyleCnt="9">
        <dgm:presLayoutVars>
          <dgm:bulletEnabled val="1"/>
        </dgm:presLayoutVars>
      </dgm:prSet>
      <dgm:spPr/>
    </dgm:pt>
  </dgm:ptLst>
  <dgm:cxnLst>
    <dgm:cxn modelId="{0A4B6371-080F-4082-80DB-B9252DBE99C3}" type="presOf" srcId="{91D70C21-94AF-41C3-A615-9EE75CC7201C}" destId="{4F604535-F927-4ACA-A98C-AE0A2BB03F3F}" srcOrd="0" destOrd="0" presId="urn:microsoft.com/office/officeart/2005/8/layout/default"/>
    <dgm:cxn modelId="{537E2A34-89C3-4675-9BD6-46691D9172A8}" type="presOf" srcId="{AD64780F-21D1-41DA-B05E-B56AA827F248}" destId="{791E5B9B-8D5F-4599-B1AB-43305F9BB32B}" srcOrd="0" destOrd="2" presId="urn:microsoft.com/office/officeart/2005/8/layout/default"/>
    <dgm:cxn modelId="{BBDDCEC3-1F43-4B8A-8402-3566C2DC92E4}" type="presOf" srcId="{0D4DA4C3-ECAA-4FBB-B134-15F41230F475}" destId="{791E5B9B-8D5F-4599-B1AB-43305F9BB32B}" srcOrd="0" destOrd="1" presId="urn:microsoft.com/office/officeart/2005/8/layout/default"/>
    <dgm:cxn modelId="{F950AA10-B678-4CD5-868F-5FDCB78AA84E}" srcId="{91D70C21-94AF-41C3-A615-9EE75CC7201C}" destId="{F23E472D-EFCE-4F80-BEBA-4FC45E47352A}" srcOrd="1" destOrd="0" parTransId="{17393AF4-F6B8-4EB3-93E1-647186273A7A}" sibTransId="{E084E572-0CEF-49A2-911A-733D2C2A52B9}"/>
    <dgm:cxn modelId="{DD44BEBE-350F-406D-8C1F-7911D05B97C9}" type="presOf" srcId="{F0CAEE5C-CBD9-4B15-AF89-7E5370AA9E43}" destId="{926F21A8-6D36-48F5-8B3C-568C705BC41B}" srcOrd="0" destOrd="1" presId="urn:microsoft.com/office/officeart/2005/8/layout/default"/>
    <dgm:cxn modelId="{97DF0172-78ED-4855-BA8C-A37EB17E8389}" srcId="{824A1731-64C6-4AED-8CDF-5FAF2436B0B8}" destId="{F22C9384-FAD8-4809-AAAE-3238EEA50900}" srcOrd="0" destOrd="0" parTransId="{B164439A-77D4-4BB9-AD7A-33474E1A9EEE}" sibTransId="{CBE935CC-DF45-4A75-BFAA-F1546F9ED6D8}"/>
    <dgm:cxn modelId="{8F802D36-9C6F-4093-BE35-D29CF9571892}" srcId="{FE740170-2EB8-4CD7-A189-37F9A7155A66}" destId="{ED4FB947-16C3-4A13-8BEC-F60ABB581658}" srcOrd="8" destOrd="0" parTransId="{BF6935C6-D86C-48E5-9BE1-74CB2D20E1D6}" sibTransId="{42766251-ACAC-4095-8D1C-4B141A3CFAB0}"/>
    <dgm:cxn modelId="{CA0B6825-1767-4E81-A39A-5510FA7193C7}" type="presOf" srcId="{0C22B0FC-03E3-48A8-973E-C4031B31A88A}" destId="{788CAEF9-F3F6-41C2-943B-C23860236782}" srcOrd="0" destOrd="1" presId="urn:microsoft.com/office/officeart/2005/8/layout/default"/>
    <dgm:cxn modelId="{FC4FD648-DA9B-48F2-8A45-5E80C108C9FF}" type="presOf" srcId="{6F2F2681-0ED9-4C2C-8DE8-DFC4489164E5}" destId="{E9B5F0F1-81A9-4171-8E83-72A39C87E2A3}" srcOrd="0" destOrd="1" presId="urn:microsoft.com/office/officeart/2005/8/layout/default"/>
    <dgm:cxn modelId="{9892B8CE-DA71-4271-B52C-12866F1F6B1E}" type="presOf" srcId="{A8A31F91-4643-47EE-8C9D-03388135ABE3}" destId="{C7C587B5-ABD4-4E9A-93FE-BCBF80581008}" srcOrd="0" destOrd="1" presId="urn:microsoft.com/office/officeart/2005/8/layout/default"/>
    <dgm:cxn modelId="{6430E18D-5A19-470C-8C0D-D5E34EA1E323}" srcId="{B9C7C290-2A6D-492A-A66B-C2CAD3FE43A2}" destId="{0D4DA4C3-ECAA-4FBB-B134-15F41230F475}" srcOrd="0" destOrd="0" parTransId="{419AF6F0-F184-49DC-8A67-A994363B09C2}" sibTransId="{BF72484C-2FF3-4A55-840D-F8FA620BF144}"/>
    <dgm:cxn modelId="{713A8F85-5E83-4D75-9587-8D6E533F2557}" srcId="{ED4FB947-16C3-4A13-8BEC-F60ABB581658}" destId="{A4B42F8E-D96D-4C09-B5F0-F428AA256BA7}" srcOrd="1" destOrd="0" parTransId="{2AFBE3CE-E0A3-42DB-8FF8-01A3DF86D418}" sibTransId="{8B2012BB-435D-44ED-B32A-A6ED0D682479}"/>
    <dgm:cxn modelId="{DFE093CE-5B61-428A-84E5-A658EA15138E}" type="presOf" srcId="{F4C78C0F-19B6-488F-AA1E-3939A0AEE3DD}" destId="{788CAEF9-F3F6-41C2-943B-C23860236782}" srcOrd="0" destOrd="2" presId="urn:microsoft.com/office/officeart/2005/8/layout/default"/>
    <dgm:cxn modelId="{68AD7E8D-9DA0-4FED-BB35-A2667C5AF517}" type="presOf" srcId="{C67397E4-84E4-43B7-9E59-EE87A822BB51}" destId="{FE88F3D7-B843-4F72-9476-DDAD8F307B4C}" srcOrd="0" destOrd="0" presId="urn:microsoft.com/office/officeart/2005/8/layout/default"/>
    <dgm:cxn modelId="{C5F7514A-4EAA-49E0-A6EA-192934B72E76}" srcId="{B9C7C290-2A6D-492A-A66B-C2CAD3FE43A2}" destId="{AD64780F-21D1-41DA-B05E-B56AA827F248}" srcOrd="1" destOrd="0" parTransId="{A478C387-42CD-41A2-9486-F50B4C3A75DE}" sibTransId="{C82520B1-BC14-4B5B-9FDC-9EB6DCD676D4}"/>
    <dgm:cxn modelId="{BDD7FD2B-C3CC-4462-8CA8-E61F9EA3E408}" type="presOf" srcId="{ACFA1CE4-CA43-4844-BAA6-3D0D6E2D5FE4}" destId="{C7C587B5-ABD4-4E9A-93FE-BCBF80581008}" srcOrd="0" destOrd="2" presId="urn:microsoft.com/office/officeart/2005/8/layout/default"/>
    <dgm:cxn modelId="{C9846FD9-6A5D-4ABD-852D-B3E399F1EDC8}" type="presOf" srcId="{0CFED742-DD0C-4714-BA90-175A009A8283}" destId="{20C65518-E04C-474A-A032-A16DBC2213BA}" srcOrd="0" destOrd="2" presId="urn:microsoft.com/office/officeart/2005/8/layout/default"/>
    <dgm:cxn modelId="{0595E032-307F-47E7-B267-833238C6A640}" srcId="{8D9113EF-BC83-4AAE-965D-2F05B386A53C}" destId="{ACFA1CE4-CA43-4844-BAA6-3D0D6E2D5FE4}" srcOrd="1" destOrd="0" parTransId="{1F344BC8-35C1-46C9-9BBA-494E1B45D811}" sibTransId="{12A6958D-8BF4-4906-A44F-F5A1ABC8E311}"/>
    <dgm:cxn modelId="{95B4DE70-5A5F-4561-B851-99321152C2A4}" type="presOf" srcId="{AF9170C2-ABC3-4901-A7CD-B1078975FBBC}" destId="{788CAEF9-F3F6-41C2-943B-C23860236782}" srcOrd="0" destOrd="0" presId="urn:microsoft.com/office/officeart/2005/8/layout/default"/>
    <dgm:cxn modelId="{DF0E40BC-45BA-4475-AF30-D5104EA702CF}" srcId="{AF9170C2-ABC3-4901-A7CD-B1078975FBBC}" destId="{0C22B0FC-03E3-48A8-973E-C4031B31A88A}" srcOrd="0" destOrd="0" parTransId="{3D632379-B245-40EF-A4B5-FFE762EC7810}" sibTransId="{84C8004B-D8EE-4312-BCBA-902AD9D5F243}"/>
    <dgm:cxn modelId="{EBF7B70C-CB1D-4862-AD33-CD205125983D}" type="presOf" srcId="{F22C9384-FAD8-4809-AAAE-3238EEA50900}" destId="{46CB3628-3E30-4583-BD3D-F6BF369AFFEF}" srcOrd="0" destOrd="1" presId="urn:microsoft.com/office/officeart/2005/8/layout/default"/>
    <dgm:cxn modelId="{496A012D-781D-4045-B2BD-F3D537461E6C}" srcId="{FE740170-2EB8-4CD7-A189-37F9A7155A66}" destId="{B9C7C290-2A6D-492A-A66B-C2CAD3FE43A2}" srcOrd="5" destOrd="0" parTransId="{8E6BEAD7-0F1B-493C-9A0C-334CEB7A8EC0}" sibTransId="{53A4A04E-EA39-4422-8B01-C8B58B56E78F}"/>
    <dgm:cxn modelId="{A5166149-B99E-492D-BA12-575FB282DFE7}" srcId="{FE740170-2EB8-4CD7-A189-37F9A7155A66}" destId="{346598B7-AD15-43A1-8038-53BAC66F6135}" srcOrd="0" destOrd="0" parTransId="{9C58461A-9840-49E0-82E2-8419A2054C69}" sibTransId="{1FF4C895-8768-4444-9FEF-EAE8BD42536F}"/>
    <dgm:cxn modelId="{21D23EA6-5E75-4893-8912-BCF41425E2F1}" srcId="{C67397E4-84E4-43B7-9E59-EE87A822BB51}" destId="{C084A49E-B15E-4F96-937E-E4B4525AA7FD}" srcOrd="1" destOrd="0" parTransId="{DFB66758-AEEA-4CB2-BBBA-1CB29E483641}" sibTransId="{0C946830-D57F-47BC-BF29-C8BA30479109}"/>
    <dgm:cxn modelId="{899915CE-99B7-43ED-97B7-BCBBCA66B6BF}" srcId="{52061AB0-C8FD-4E29-BD2A-6DD6346F8FFB}" destId="{6F2F2681-0ED9-4C2C-8DE8-DFC4489164E5}" srcOrd="0" destOrd="0" parTransId="{8CF0DFB1-D7EA-423A-A20D-9590AC0E3A51}" sibTransId="{1851AFAC-BBAB-46A5-8F7F-F4E039615F42}"/>
    <dgm:cxn modelId="{04C1A1D1-E81A-417C-BC30-47F3062CB0B7}" type="presOf" srcId="{C084A49E-B15E-4F96-937E-E4B4525AA7FD}" destId="{FE88F3D7-B843-4F72-9476-DDAD8F307B4C}" srcOrd="0" destOrd="2" presId="urn:microsoft.com/office/officeart/2005/8/layout/default"/>
    <dgm:cxn modelId="{9675226A-40FD-4F4F-9148-1220CF2333DA}" srcId="{52061AB0-C8FD-4E29-BD2A-6DD6346F8FFB}" destId="{46A9298D-277B-4350-AAD9-62C9652FA3F6}" srcOrd="1" destOrd="0" parTransId="{9795D1C2-1692-42A8-8F86-D06ECFBEF590}" sibTransId="{BD833D43-742C-4F4D-BD05-7CD3DCED7F6B}"/>
    <dgm:cxn modelId="{8766784B-DC43-4AA5-B795-67098CB0D7D0}" srcId="{FE740170-2EB8-4CD7-A189-37F9A7155A66}" destId="{8D9113EF-BC83-4AAE-965D-2F05B386A53C}" srcOrd="2" destOrd="0" parTransId="{9BF81469-4B8C-4DB3-A1A9-D48BBB40315D}" sibTransId="{B2A9D5B6-0261-4E16-8126-B363C91381D9}"/>
    <dgm:cxn modelId="{43796D78-D2D9-48D6-8ED5-61E1B5FFF861}" type="presOf" srcId="{F23E472D-EFCE-4F80-BEBA-4FC45E47352A}" destId="{4F604535-F927-4ACA-A98C-AE0A2BB03F3F}" srcOrd="0" destOrd="2" presId="urn:microsoft.com/office/officeart/2005/8/layout/default"/>
    <dgm:cxn modelId="{AEDCFBA9-D3C7-44AA-9FE3-006EDB9094DD}" type="presOf" srcId="{346598B7-AD15-43A1-8038-53BAC66F6135}" destId="{20C65518-E04C-474A-A032-A16DBC2213BA}" srcOrd="0" destOrd="0" presId="urn:microsoft.com/office/officeart/2005/8/layout/default"/>
    <dgm:cxn modelId="{3383CDDC-866C-406B-89BD-E3C257D6ECBD}" type="presOf" srcId="{46A9298D-277B-4350-AAD9-62C9652FA3F6}" destId="{E9B5F0F1-81A9-4171-8E83-72A39C87E2A3}" srcOrd="0" destOrd="2" presId="urn:microsoft.com/office/officeart/2005/8/layout/default"/>
    <dgm:cxn modelId="{665C3905-37E1-4DEB-80C1-9CD3F6C92EBE}" type="presOf" srcId="{BE46211B-6951-471C-91C2-50AFEF5EC805}" destId="{FE88F3D7-B843-4F72-9476-DDAD8F307B4C}" srcOrd="0" destOrd="1" presId="urn:microsoft.com/office/officeart/2005/8/layout/default"/>
    <dgm:cxn modelId="{5D8F050B-4B37-4DE0-B4AB-43EDF3DF477E}" srcId="{FE740170-2EB8-4CD7-A189-37F9A7155A66}" destId="{52061AB0-C8FD-4E29-BD2A-6DD6346F8FFB}" srcOrd="4" destOrd="0" parTransId="{53ECBE5E-E2FB-4C98-83E4-7A7B2A0AD418}" sibTransId="{78599E36-D05C-4529-A274-1FF1F6C5A37B}"/>
    <dgm:cxn modelId="{4328A367-1593-409B-8898-6F2C2EC6FF16}" srcId="{ED4FB947-16C3-4A13-8BEC-F60ABB581658}" destId="{F0CAEE5C-CBD9-4B15-AF89-7E5370AA9E43}" srcOrd="0" destOrd="0" parTransId="{666ABDCA-B058-4FFF-8891-E8E2F52559E3}" sibTransId="{E091B788-334C-4102-B633-E5DB68689288}"/>
    <dgm:cxn modelId="{E583D2C2-D09C-4720-8899-A7F9A4556A1B}" srcId="{FE740170-2EB8-4CD7-A189-37F9A7155A66}" destId="{AF9170C2-ABC3-4901-A7CD-B1078975FBBC}" srcOrd="3" destOrd="0" parTransId="{D6460CA0-0AF9-4F66-B56B-7ED899070FD1}" sibTransId="{4CC2B179-ACC4-43F3-A3CE-6C5FA7A5007E}"/>
    <dgm:cxn modelId="{68DD72BB-4BEB-4CF7-9981-40B7ACF00938}" type="presOf" srcId="{8D9113EF-BC83-4AAE-965D-2F05B386A53C}" destId="{C7C587B5-ABD4-4E9A-93FE-BCBF80581008}" srcOrd="0" destOrd="0" presId="urn:microsoft.com/office/officeart/2005/8/layout/default"/>
    <dgm:cxn modelId="{D5BEE2B3-AB9C-4E78-BCF9-94AA95D0EBBA}" srcId="{AF9170C2-ABC3-4901-A7CD-B1078975FBBC}" destId="{F4C78C0F-19B6-488F-AA1E-3939A0AEE3DD}" srcOrd="1" destOrd="0" parTransId="{D4EB76D5-DABB-4428-8EEF-744F8F14788E}" sibTransId="{9A674FB7-5FA7-4A81-AEF8-4B24893F220A}"/>
    <dgm:cxn modelId="{61723DAC-226C-406D-BC52-4614BB67EA1E}" type="presOf" srcId="{395FECE8-15AC-44F6-8ADF-B641ED2A2712}" destId="{4F604535-F927-4ACA-A98C-AE0A2BB03F3F}" srcOrd="0" destOrd="1" presId="urn:microsoft.com/office/officeart/2005/8/layout/default"/>
    <dgm:cxn modelId="{11153681-0D3F-4DFA-9466-C3D7AB225CCE}" type="presOf" srcId="{B9C7C290-2A6D-492A-A66B-C2CAD3FE43A2}" destId="{791E5B9B-8D5F-4599-B1AB-43305F9BB32B}" srcOrd="0" destOrd="0" presId="urn:microsoft.com/office/officeart/2005/8/layout/default"/>
    <dgm:cxn modelId="{F3BC8AC6-2A21-4579-A9BF-BFBF6F986E7A}" srcId="{91D70C21-94AF-41C3-A615-9EE75CC7201C}" destId="{395FECE8-15AC-44F6-8ADF-B641ED2A2712}" srcOrd="0" destOrd="0" parTransId="{C3C67F60-DB97-4636-B772-37FD7BB306F3}" sibTransId="{BC23EB7A-CB11-465D-812A-73664D0CFDB8}"/>
    <dgm:cxn modelId="{FFBAA0B5-3585-44AD-A6A8-B307E923CB84}" type="presOf" srcId="{52061AB0-C8FD-4E29-BD2A-6DD6346F8FFB}" destId="{E9B5F0F1-81A9-4171-8E83-72A39C87E2A3}" srcOrd="0" destOrd="0" presId="urn:microsoft.com/office/officeart/2005/8/layout/default"/>
    <dgm:cxn modelId="{A4C9F335-1B29-434F-AE8E-B8D9008E5676}" type="presOf" srcId="{A4B42F8E-D96D-4C09-B5F0-F428AA256BA7}" destId="{926F21A8-6D36-48F5-8B3C-568C705BC41B}" srcOrd="0" destOrd="2" presId="urn:microsoft.com/office/officeart/2005/8/layout/default"/>
    <dgm:cxn modelId="{39ED0B51-F32A-46A0-B4EB-49D248EBEFE7}" type="presOf" srcId="{ED4FB947-16C3-4A13-8BEC-F60ABB581658}" destId="{926F21A8-6D36-48F5-8B3C-568C705BC41B}" srcOrd="0" destOrd="0" presId="urn:microsoft.com/office/officeart/2005/8/layout/default"/>
    <dgm:cxn modelId="{4E451929-3358-4FC1-B302-FBAC33D36C11}" srcId="{FE740170-2EB8-4CD7-A189-37F9A7155A66}" destId="{C67397E4-84E4-43B7-9E59-EE87A822BB51}" srcOrd="7" destOrd="0" parTransId="{073948EE-D647-4B8D-BC4C-E2CADCD472D9}" sibTransId="{2697E6FA-7322-416F-9F79-D27C112FD1DF}"/>
    <dgm:cxn modelId="{A4540775-E648-4D27-882B-60F6F2B448A8}" srcId="{FE740170-2EB8-4CD7-A189-37F9A7155A66}" destId="{824A1731-64C6-4AED-8CDF-5FAF2436B0B8}" srcOrd="1" destOrd="0" parTransId="{843E1410-89AF-4A47-8287-C539C709A219}" sibTransId="{9C3F939D-5F30-4F50-8021-B8DC5F57BE52}"/>
    <dgm:cxn modelId="{E270794A-F618-4270-9839-B671D32E8715}" srcId="{346598B7-AD15-43A1-8038-53BAC66F6135}" destId="{85AF71B1-5245-4834-8F98-EBB1BEAFEBE0}" srcOrd="0" destOrd="0" parTransId="{DCBD1E10-A4DD-4D0D-8A72-6CAD58CF6257}" sibTransId="{28BBFF54-2028-45D7-9ED7-C60BCD3D4E6A}"/>
    <dgm:cxn modelId="{8EFCE9C1-86B4-404F-833C-B071F9BCBEC7}" srcId="{C67397E4-84E4-43B7-9E59-EE87A822BB51}" destId="{BE46211B-6951-471C-91C2-50AFEF5EC805}" srcOrd="0" destOrd="0" parTransId="{D4B51C5A-269C-430F-9CF7-211DCDDFDB02}" sibTransId="{56B52973-11DC-4015-BE9B-4D3975B1879A}"/>
    <dgm:cxn modelId="{E7482485-250B-431D-B493-BA62EF6798A5}" type="presOf" srcId="{FE740170-2EB8-4CD7-A189-37F9A7155A66}" destId="{090A0824-263B-4590-80D7-7ECE92A29888}" srcOrd="0" destOrd="0" presId="urn:microsoft.com/office/officeart/2005/8/layout/default"/>
    <dgm:cxn modelId="{1327E0E5-BC0C-4687-9F53-4C3A246259C8}" type="presOf" srcId="{85AF71B1-5245-4834-8F98-EBB1BEAFEBE0}" destId="{20C65518-E04C-474A-A032-A16DBC2213BA}" srcOrd="0" destOrd="1" presId="urn:microsoft.com/office/officeart/2005/8/layout/default"/>
    <dgm:cxn modelId="{E19A16AA-8057-4554-96E2-B3377B91CEAD}" srcId="{8D9113EF-BC83-4AAE-965D-2F05B386A53C}" destId="{A8A31F91-4643-47EE-8C9D-03388135ABE3}" srcOrd="0" destOrd="0" parTransId="{EBD50BE8-1548-4CD0-A9AE-5BF4C4F69A5B}" sibTransId="{33B4C027-B1D2-4ABA-94B6-CDFC90DD2134}"/>
    <dgm:cxn modelId="{18BD77AF-C478-401C-AC47-31E386F40D95}" srcId="{346598B7-AD15-43A1-8038-53BAC66F6135}" destId="{0CFED742-DD0C-4714-BA90-175A009A8283}" srcOrd="1" destOrd="0" parTransId="{AB6BD7CD-3DAF-43CC-A30F-E087198705C3}" sibTransId="{48D48788-B0E4-4445-B747-8CF8C9B9A85B}"/>
    <dgm:cxn modelId="{ABAAD099-85CF-4655-860F-F32174C2E55C}" srcId="{FE740170-2EB8-4CD7-A189-37F9A7155A66}" destId="{91D70C21-94AF-41C3-A615-9EE75CC7201C}" srcOrd="6" destOrd="0" parTransId="{75FC99D2-4638-462B-B2A7-199E2B61AD48}" sibTransId="{EC38BA02-02BE-4189-94C2-A74B397109D6}"/>
    <dgm:cxn modelId="{501C23B9-6D26-4160-BDBD-9CBEBF8F30BC}" type="presOf" srcId="{824A1731-64C6-4AED-8CDF-5FAF2436B0B8}" destId="{46CB3628-3E30-4583-BD3D-F6BF369AFFEF}" srcOrd="0" destOrd="0" presId="urn:microsoft.com/office/officeart/2005/8/layout/default"/>
    <dgm:cxn modelId="{ABFABAA1-685E-4920-B9A5-864C89B01DBD}" type="presParOf" srcId="{090A0824-263B-4590-80D7-7ECE92A29888}" destId="{20C65518-E04C-474A-A032-A16DBC2213BA}" srcOrd="0" destOrd="0" presId="urn:microsoft.com/office/officeart/2005/8/layout/default"/>
    <dgm:cxn modelId="{B8F1EB28-9533-4D44-97B2-482D8A346994}" type="presParOf" srcId="{090A0824-263B-4590-80D7-7ECE92A29888}" destId="{4BBC7F91-7377-48CC-B9E8-CEA05C99EAB8}" srcOrd="1" destOrd="0" presId="urn:microsoft.com/office/officeart/2005/8/layout/default"/>
    <dgm:cxn modelId="{21B430F7-D7AA-40B8-AB0B-5735999A4049}" type="presParOf" srcId="{090A0824-263B-4590-80D7-7ECE92A29888}" destId="{46CB3628-3E30-4583-BD3D-F6BF369AFFEF}" srcOrd="2" destOrd="0" presId="urn:microsoft.com/office/officeart/2005/8/layout/default"/>
    <dgm:cxn modelId="{DCEEA2B6-1485-473A-867B-1BB29864A6B7}" type="presParOf" srcId="{090A0824-263B-4590-80D7-7ECE92A29888}" destId="{15414AAE-3963-471E-A868-8D7990546DBD}" srcOrd="3" destOrd="0" presId="urn:microsoft.com/office/officeart/2005/8/layout/default"/>
    <dgm:cxn modelId="{757CC2FF-D5D0-4136-9620-E8651FA6D293}" type="presParOf" srcId="{090A0824-263B-4590-80D7-7ECE92A29888}" destId="{C7C587B5-ABD4-4E9A-93FE-BCBF80581008}" srcOrd="4" destOrd="0" presId="urn:microsoft.com/office/officeart/2005/8/layout/default"/>
    <dgm:cxn modelId="{A2413AC4-1F49-4409-80BD-939554E21931}" type="presParOf" srcId="{090A0824-263B-4590-80D7-7ECE92A29888}" destId="{8E9A0B3E-2625-4251-A4B7-55B0D8E01787}" srcOrd="5" destOrd="0" presId="urn:microsoft.com/office/officeart/2005/8/layout/default"/>
    <dgm:cxn modelId="{3353DE78-A401-4463-B31F-0A3629DFF30F}" type="presParOf" srcId="{090A0824-263B-4590-80D7-7ECE92A29888}" destId="{788CAEF9-F3F6-41C2-943B-C23860236782}" srcOrd="6" destOrd="0" presId="urn:microsoft.com/office/officeart/2005/8/layout/default"/>
    <dgm:cxn modelId="{7F21F566-E7D8-47AC-AEE3-6AACF57DC163}" type="presParOf" srcId="{090A0824-263B-4590-80D7-7ECE92A29888}" destId="{316D568B-8B06-41C9-877E-9F318F2A3ADE}" srcOrd="7" destOrd="0" presId="urn:microsoft.com/office/officeart/2005/8/layout/default"/>
    <dgm:cxn modelId="{7EF1C2A7-DFC8-49A5-892E-9D793E8979B7}" type="presParOf" srcId="{090A0824-263B-4590-80D7-7ECE92A29888}" destId="{E9B5F0F1-81A9-4171-8E83-72A39C87E2A3}" srcOrd="8" destOrd="0" presId="urn:microsoft.com/office/officeart/2005/8/layout/default"/>
    <dgm:cxn modelId="{58DDC438-5D11-41E4-AE2E-79DE7AA35E0C}" type="presParOf" srcId="{090A0824-263B-4590-80D7-7ECE92A29888}" destId="{81741A49-194D-466B-88D4-5F92F5A99EE7}" srcOrd="9" destOrd="0" presId="urn:microsoft.com/office/officeart/2005/8/layout/default"/>
    <dgm:cxn modelId="{AFB34381-A5FD-4330-9FA8-9E0AE878E2C9}" type="presParOf" srcId="{090A0824-263B-4590-80D7-7ECE92A29888}" destId="{791E5B9B-8D5F-4599-B1AB-43305F9BB32B}" srcOrd="10" destOrd="0" presId="urn:microsoft.com/office/officeart/2005/8/layout/default"/>
    <dgm:cxn modelId="{8DF1B3C1-1EB8-4D3E-A652-7F9A3EFEDE1C}" type="presParOf" srcId="{090A0824-263B-4590-80D7-7ECE92A29888}" destId="{E3C14947-D616-4A8A-9DAA-6795CA0CC679}" srcOrd="11" destOrd="0" presId="urn:microsoft.com/office/officeart/2005/8/layout/default"/>
    <dgm:cxn modelId="{7998EE4B-111A-4F7C-8BE4-79EADEB27A29}" type="presParOf" srcId="{090A0824-263B-4590-80D7-7ECE92A29888}" destId="{4F604535-F927-4ACA-A98C-AE0A2BB03F3F}" srcOrd="12" destOrd="0" presId="urn:microsoft.com/office/officeart/2005/8/layout/default"/>
    <dgm:cxn modelId="{75C0AD24-6F89-48DE-8170-ACB7ED498A9F}" type="presParOf" srcId="{090A0824-263B-4590-80D7-7ECE92A29888}" destId="{14E2B941-D127-4C56-BB1B-BF5C4D947634}" srcOrd="13" destOrd="0" presId="urn:microsoft.com/office/officeart/2005/8/layout/default"/>
    <dgm:cxn modelId="{AC894B22-FF3F-436E-B0CE-39171317A802}" type="presParOf" srcId="{090A0824-263B-4590-80D7-7ECE92A29888}" destId="{FE88F3D7-B843-4F72-9476-DDAD8F307B4C}" srcOrd="14" destOrd="0" presId="urn:microsoft.com/office/officeart/2005/8/layout/default"/>
    <dgm:cxn modelId="{17BDBA8B-6433-4222-A4D3-E73AD50C81A4}" type="presParOf" srcId="{090A0824-263B-4590-80D7-7ECE92A29888}" destId="{F86ABE43-88A3-4E30-9F97-F473A7F91734}" srcOrd="15" destOrd="0" presId="urn:microsoft.com/office/officeart/2005/8/layout/default"/>
    <dgm:cxn modelId="{FC9F9E90-F651-4AAA-8FBC-41EA8F0CE729}" type="presParOf" srcId="{090A0824-263B-4590-80D7-7ECE92A29888}" destId="{926F21A8-6D36-48F5-8B3C-568C705BC41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740170-2EB8-4CD7-A189-37F9A7155A66}" type="doc">
      <dgm:prSet loTypeId="urn:microsoft.com/office/officeart/2005/8/layout/default" loCatId="list"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t>
        <a:bodyPr/>
        <a:lstStyle/>
        <a:p>
          <a:endParaRPr lang="en-US"/>
        </a:p>
      </dgm:t>
    </dgm:pt>
    <dgm:pt modelId="{663447C5-D7E0-4240-8F6C-EC4DF477EE77}">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pPr>
            <a:buNone/>
          </a:pPr>
          <a:r>
            <a:rPr lang="en-US" b="1" dirty="0">
              <a:solidFill>
                <a:schemeClr val="accent2">
                  <a:lumMod val="50000"/>
                </a:schemeClr>
              </a:solidFill>
            </a:rPr>
            <a:t>Triad Energy Partners, LLC</a:t>
          </a:r>
        </a:p>
      </dgm:t>
    </dgm:pt>
    <dgm:pt modelId="{05183613-4291-4C07-BEBA-3F98F0854845}" type="parTrans" cxnId="{9E86B0BB-E0EC-4A78-9627-22DE4BD961D5}">
      <dgm:prSet/>
      <dgm:spPr/>
      <dgm:t>
        <a:bodyPr/>
        <a:lstStyle/>
        <a:p>
          <a:endParaRPr lang="en-US"/>
        </a:p>
      </dgm:t>
    </dgm:pt>
    <dgm:pt modelId="{69F19DD0-4AFB-4D56-A8BF-5D884870C8F3}" type="sibTrans" cxnId="{9E86B0BB-E0EC-4A78-9627-22DE4BD961D5}">
      <dgm:prSet/>
      <dgm:spPr/>
      <dgm:t>
        <a:bodyPr/>
        <a:lstStyle/>
        <a:p>
          <a:endParaRPr lang="en-US"/>
        </a:p>
      </dgm:t>
    </dgm:pt>
    <dgm:pt modelId="{5C9A0CB1-E151-42A2-99E8-7478F18C0D88}">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i="0" dirty="0">
              <a:solidFill>
                <a:schemeClr val="accent2">
                  <a:lumMod val="50000"/>
                </a:schemeClr>
              </a:solidFill>
            </a:rPr>
            <a:t>Investment solutions in the Energy Sector securitized by Sovereign and Bank Guarantees, Monetizing underground hydrocarbons.</a:t>
          </a:r>
          <a:endParaRPr lang="en-US" b="0" dirty="0">
            <a:solidFill>
              <a:schemeClr val="accent2">
                <a:lumMod val="50000"/>
              </a:schemeClr>
            </a:solidFill>
          </a:endParaRPr>
        </a:p>
      </dgm:t>
    </dgm:pt>
    <dgm:pt modelId="{A2FA68DC-1D20-4C19-9EA6-B15B7E0E9BCC}" type="parTrans" cxnId="{1623277F-22B5-4FA9-9D9A-CD0F7012BDF7}">
      <dgm:prSet/>
      <dgm:spPr/>
      <dgm:t>
        <a:bodyPr/>
        <a:lstStyle/>
        <a:p>
          <a:endParaRPr lang="en-US"/>
        </a:p>
      </dgm:t>
    </dgm:pt>
    <dgm:pt modelId="{96B070F1-EE09-4FB4-B098-06B49EAB56AB}" type="sibTrans" cxnId="{1623277F-22B5-4FA9-9D9A-CD0F7012BDF7}">
      <dgm:prSet/>
      <dgm:spPr/>
      <dgm:t>
        <a:bodyPr/>
        <a:lstStyle/>
        <a:p>
          <a:endParaRPr lang="en-US"/>
        </a:p>
      </dgm:t>
    </dgm:pt>
    <dgm:pt modelId="{1C9673E4-9AEE-4B14-8B10-28063AA32813}">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Freytech Inc</a:t>
          </a:r>
        </a:p>
      </dgm:t>
    </dgm:pt>
    <dgm:pt modelId="{A7D78E75-A6A6-41F7-82C1-E94EEAF8B229}" type="parTrans" cxnId="{515324E9-3F61-470B-B90A-4FEB76377A54}">
      <dgm:prSet/>
      <dgm:spPr/>
      <dgm:t>
        <a:bodyPr/>
        <a:lstStyle/>
        <a:p>
          <a:endParaRPr lang="en-US"/>
        </a:p>
      </dgm:t>
    </dgm:pt>
    <dgm:pt modelId="{F62C28F8-A21A-4481-BC8E-D4269FDD7AB2}" type="sibTrans" cxnId="{515324E9-3F61-470B-B90A-4FEB76377A54}">
      <dgm:prSet/>
      <dgm:spPr/>
      <dgm:t>
        <a:bodyPr/>
        <a:lstStyle/>
        <a:p>
          <a:endParaRPr lang="en-US"/>
        </a:p>
      </dgm:t>
    </dgm:pt>
    <dgm:pt modelId="{B2FFE3A2-FE4B-4462-85E9-40F48E062C56}">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Oil/water separation and Eco-storm equipment. </a:t>
          </a:r>
        </a:p>
      </dgm:t>
    </dgm:pt>
    <dgm:pt modelId="{13C505BE-1B8A-4C8D-B4ED-AA05B4131F07}" type="parTrans" cxnId="{F300F819-08BE-44A0-8070-5BEA9B412BD2}">
      <dgm:prSet/>
      <dgm:spPr/>
      <dgm:t>
        <a:bodyPr/>
        <a:lstStyle/>
        <a:p>
          <a:endParaRPr lang="en-US"/>
        </a:p>
      </dgm:t>
    </dgm:pt>
    <dgm:pt modelId="{3845FE08-58A8-43B1-A135-384D2B015EAE}" type="sibTrans" cxnId="{F300F819-08BE-44A0-8070-5BEA9B412BD2}">
      <dgm:prSet/>
      <dgm:spPr/>
      <dgm:t>
        <a:bodyPr/>
        <a:lstStyle/>
        <a:p>
          <a:endParaRPr lang="en-US"/>
        </a:p>
      </dgm:t>
    </dgm:pt>
    <dgm:pt modelId="{66F816EE-13F5-452B-8E7E-983B1D1AB405}">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www.freytech.com </a:t>
          </a:r>
        </a:p>
      </dgm:t>
    </dgm:pt>
    <dgm:pt modelId="{E55C7A71-D44B-4EF4-8ED0-6CCEEA13BE6E}" type="parTrans" cxnId="{502AAB8C-782D-4598-8E43-CD28FE0E7A7F}">
      <dgm:prSet/>
      <dgm:spPr/>
      <dgm:t>
        <a:bodyPr/>
        <a:lstStyle/>
        <a:p>
          <a:endParaRPr lang="en-US"/>
        </a:p>
      </dgm:t>
    </dgm:pt>
    <dgm:pt modelId="{06D3E650-DB70-4ACF-B922-6CC97A8794D9}" type="sibTrans" cxnId="{502AAB8C-782D-4598-8E43-CD28FE0E7A7F}">
      <dgm:prSet/>
      <dgm:spPr/>
      <dgm:t>
        <a:bodyPr/>
        <a:lstStyle/>
        <a:p>
          <a:endParaRPr lang="en-US"/>
        </a:p>
      </dgm:t>
    </dgm:pt>
    <dgm:pt modelId="{6D59D657-75CD-455F-A940-D2F3B165FBB4}">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Crosco-Delemas Amira Drilling Nigeria Limited</a:t>
          </a:r>
          <a:endParaRPr lang="en-US">
            <a:solidFill>
              <a:schemeClr val="accent2">
                <a:lumMod val="50000"/>
              </a:schemeClr>
            </a:solidFill>
          </a:endParaRPr>
        </a:p>
      </dgm:t>
    </dgm:pt>
    <dgm:pt modelId="{87C21832-9F87-4723-AF91-3024B5DC3B01}" type="parTrans" cxnId="{391BDA22-CF8D-4DE2-8967-F329A87D82D4}">
      <dgm:prSet/>
      <dgm:spPr/>
      <dgm:t>
        <a:bodyPr/>
        <a:lstStyle/>
        <a:p>
          <a:endParaRPr lang="en-US"/>
        </a:p>
      </dgm:t>
    </dgm:pt>
    <dgm:pt modelId="{7B462252-9B9E-4DF9-AD80-95E545646867}" type="sibTrans" cxnId="{391BDA22-CF8D-4DE2-8967-F329A87D82D4}">
      <dgm:prSet/>
      <dgm:spPr/>
      <dgm:t>
        <a:bodyPr/>
        <a:lstStyle/>
        <a:p>
          <a:endParaRPr lang="en-US"/>
        </a:p>
      </dgm:t>
    </dgm:pt>
    <dgm:pt modelId="{DAE1E018-30E0-40C9-9BD5-95DEDB6AC6F0}">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Integrated onshore and offshore drilling and oil well services and maintenance in Nigeria. </a:t>
          </a:r>
        </a:p>
      </dgm:t>
    </dgm:pt>
    <dgm:pt modelId="{7967B997-5E83-43DE-8BCE-216315AB530D}" type="parTrans" cxnId="{D07DAE9C-BA6B-44E3-9578-59F6595F3920}">
      <dgm:prSet/>
      <dgm:spPr/>
      <dgm:t>
        <a:bodyPr/>
        <a:lstStyle/>
        <a:p>
          <a:endParaRPr lang="en-US"/>
        </a:p>
      </dgm:t>
    </dgm:pt>
    <dgm:pt modelId="{8520457B-B42D-4BBA-8DEB-9889B9A68BD0}" type="sibTrans" cxnId="{D07DAE9C-BA6B-44E3-9578-59F6595F3920}">
      <dgm:prSet/>
      <dgm:spPr/>
      <dgm:t>
        <a:bodyPr/>
        <a:lstStyle/>
        <a:p>
          <a:endParaRPr lang="en-US"/>
        </a:p>
      </dgm:t>
    </dgm:pt>
    <dgm:pt modelId="{2B95FAE7-9F54-4954-B421-A7D2DB962183}">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www.crosco-da.com </a:t>
          </a:r>
        </a:p>
      </dgm:t>
    </dgm:pt>
    <dgm:pt modelId="{F4ABC399-80AF-40D9-A377-B26A32975A61}" type="parTrans" cxnId="{F6A5CD03-02E3-48E0-8E4F-CC82F4D4F298}">
      <dgm:prSet/>
      <dgm:spPr/>
      <dgm:t>
        <a:bodyPr/>
        <a:lstStyle/>
        <a:p>
          <a:endParaRPr lang="en-US"/>
        </a:p>
      </dgm:t>
    </dgm:pt>
    <dgm:pt modelId="{6AB9EAFC-7B36-4E60-A9AB-0FF26C84642E}" type="sibTrans" cxnId="{F6A5CD03-02E3-48E0-8E4F-CC82F4D4F298}">
      <dgm:prSet/>
      <dgm:spPr/>
      <dgm:t>
        <a:bodyPr/>
        <a:lstStyle/>
        <a:p>
          <a:endParaRPr lang="en-US"/>
        </a:p>
      </dgm:t>
    </dgm:pt>
    <dgm:pt modelId="{7C649609-C1A0-4C31-B7A7-A5484BD2FC85}">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MTI Commodities (UK) Limited </a:t>
          </a:r>
          <a:endParaRPr lang="en-US">
            <a:solidFill>
              <a:schemeClr val="accent2">
                <a:lumMod val="50000"/>
              </a:schemeClr>
            </a:solidFill>
          </a:endParaRPr>
        </a:p>
      </dgm:t>
    </dgm:pt>
    <dgm:pt modelId="{967337F3-B649-4F15-A159-903BE0709F58}" type="parTrans" cxnId="{837CDC9D-A0EB-4961-A980-364B03065B26}">
      <dgm:prSet/>
      <dgm:spPr/>
      <dgm:t>
        <a:bodyPr/>
        <a:lstStyle/>
        <a:p>
          <a:endParaRPr lang="en-US"/>
        </a:p>
      </dgm:t>
    </dgm:pt>
    <dgm:pt modelId="{EB84B02C-39DB-4521-8D39-79F3C1EF106B}" type="sibTrans" cxnId="{837CDC9D-A0EB-4961-A980-364B03065B26}">
      <dgm:prSet/>
      <dgm:spPr/>
      <dgm:t>
        <a:bodyPr/>
        <a:lstStyle/>
        <a:p>
          <a:endParaRPr lang="en-US"/>
        </a:p>
      </dgm:t>
    </dgm:pt>
    <dgm:pt modelId="{75382FD4-7BC1-4A84-9FBE-9316DF4C8329}">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Commodities trading and a major crude oil and petroleum products player, London, UK </a:t>
          </a:r>
        </a:p>
      </dgm:t>
    </dgm:pt>
    <dgm:pt modelId="{7EC1271A-D31E-4FAB-80B8-59EE9D90E583}" type="parTrans" cxnId="{6DF574EB-AEC5-4932-A54A-FFE5A414D3D9}">
      <dgm:prSet/>
      <dgm:spPr/>
      <dgm:t>
        <a:bodyPr/>
        <a:lstStyle/>
        <a:p>
          <a:endParaRPr lang="en-US"/>
        </a:p>
      </dgm:t>
    </dgm:pt>
    <dgm:pt modelId="{513E77AF-6642-49F3-8E59-CB3CCC546730}" type="sibTrans" cxnId="{6DF574EB-AEC5-4932-A54A-FFE5A414D3D9}">
      <dgm:prSet/>
      <dgm:spPr/>
      <dgm:t>
        <a:bodyPr/>
        <a:lstStyle/>
        <a:p>
          <a:endParaRPr lang="en-US"/>
        </a:p>
      </dgm:t>
    </dgm:pt>
    <dgm:pt modelId="{023F7B5E-DA8E-4416-A193-2C8403217A49}">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Westpaq, LLC</a:t>
          </a:r>
          <a:endParaRPr lang="en-US">
            <a:solidFill>
              <a:schemeClr val="accent2">
                <a:lumMod val="50000"/>
              </a:schemeClr>
            </a:solidFill>
          </a:endParaRPr>
        </a:p>
      </dgm:t>
    </dgm:pt>
    <dgm:pt modelId="{3967CFAF-2CA2-4904-9B32-0CF96041333A}" type="parTrans" cxnId="{C4F1AFA3-87D9-42BB-8D9C-FB43CAFC7C5D}">
      <dgm:prSet/>
      <dgm:spPr/>
      <dgm:t>
        <a:bodyPr/>
        <a:lstStyle/>
        <a:p>
          <a:endParaRPr lang="en-US"/>
        </a:p>
      </dgm:t>
    </dgm:pt>
    <dgm:pt modelId="{0A7E0F55-F924-43C7-B32D-24C1436AA1A6}" type="sibTrans" cxnId="{C4F1AFA3-87D9-42BB-8D9C-FB43CAFC7C5D}">
      <dgm:prSet/>
      <dgm:spPr/>
      <dgm:t>
        <a:bodyPr/>
        <a:lstStyle/>
        <a:p>
          <a:endParaRPr lang="en-US"/>
        </a:p>
      </dgm:t>
    </dgm:pt>
    <dgm:pt modelId="{584442E8-0A57-4601-9BE4-47A5B7FE172D}">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Exploration and Production, Reservoir Evaluation and Management, Geology and Geophysical Evaluation.</a:t>
          </a:r>
        </a:p>
      </dgm:t>
    </dgm:pt>
    <dgm:pt modelId="{1AACEFE5-7011-4E14-AD26-3CDF95C7E79B}" type="parTrans" cxnId="{212FC835-EF10-4357-AED6-BB7AB7EF8478}">
      <dgm:prSet/>
      <dgm:spPr/>
      <dgm:t>
        <a:bodyPr/>
        <a:lstStyle/>
        <a:p>
          <a:endParaRPr lang="en-US"/>
        </a:p>
      </dgm:t>
    </dgm:pt>
    <dgm:pt modelId="{E1211804-4E4F-4C32-B28D-F798C74E453C}" type="sibTrans" cxnId="{212FC835-EF10-4357-AED6-BB7AB7EF8478}">
      <dgm:prSet/>
      <dgm:spPr/>
      <dgm:t>
        <a:bodyPr/>
        <a:lstStyle/>
        <a:p>
          <a:endParaRPr lang="en-US"/>
        </a:p>
      </dgm:t>
    </dgm:pt>
    <dgm:pt modelId="{0A8587D2-7B72-448B-8800-4E1DF9FC9C76}">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www.westpaq.com</a:t>
          </a:r>
        </a:p>
      </dgm:t>
    </dgm:pt>
    <dgm:pt modelId="{30906AB5-CB87-4313-ACC4-7974C9A221D3}" type="parTrans" cxnId="{7EFF5481-48FD-4F28-BBB4-4D4FF3549928}">
      <dgm:prSet/>
      <dgm:spPr/>
      <dgm:t>
        <a:bodyPr/>
        <a:lstStyle/>
        <a:p>
          <a:endParaRPr lang="en-US"/>
        </a:p>
      </dgm:t>
    </dgm:pt>
    <dgm:pt modelId="{ACE9E606-181D-4391-AFF7-A0035AADC0FF}" type="sibTrans" cxnId="{7EFF5481-48FD-4F28-BBB4-4D4FF3549928}">
      <dgm:prSet/>
      <dgm:spPr/>
      <dgm:t>
        <a:bodyPr/>
        <a:lstStyle/>
        <a:p>
          <a:endParaRPr lang="en-US"/>
        </a:p>
      </dgm:t>
    </dgm:pt>
    <dgm:pt modelId="{7B589081-9081-44CD-A8EF-C1A65B6927B3}">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a:lstStyle/>
        <a:p>
          <a:r>
            <a:rPr lang="en-US" b="1">
              <a:solidFill>
                <a:schemeClr val="accent2">
                  <a:lumMod val="50000"/>
                </a:schemeClr>
              </a:solidFill>
            </a:rPr>
            <a:t>Quick Quarters, Inc.</a:t>
          </a:r>
          <a:endParaRPr lang="en-US">
            <a:solidFill>
              <a:schemeClr val="accent2">
                <a:lumMod val="50000"/>
              </a:schemeClr>
            </a:solidFill>
          </a:endParaRPr>
        </a:p>
      </dgm:t>
    </dgm:pt>
    <dgm:pt modelId="{FF28B4BC-8CD1-4B88-BD70-8460654495DC}" type="parTrans" cxnId="{2FEDD303-EF1A-4BF4-8A37-AA702059AFEE}">
      <dgm:prSet/>
      <dgm:spPr/>
      <dgm:t>
        <a:bodyPr/>
        <a:lstStyle/>
        <a:p>
          <a:endParaRPr lang="en-US"/>
        </a:p>
      </dgm:t>
    </dgm:pt>
    <dgm:pt modelId="{9914D642-84F7-447E-932D-310365FFFF5C}" type="sibTrans" cxnId="{2FEDD303-EF1A-4BF4-8A37-AA702059AFEE}">
      <dgm:prSet/>
      <dgm:spPr/>
      <dgm:t>
        <a:bodyPr/>
        <a:lstStyle/>
        <a:p>
          <a:endParaRPr lang="en-US"/>
        </a:p>
      </dgm:t>
    </dgm:pt>
    <dgm:pt modelId="{FB09F4C5-24B9-45B8-AEE6-69D4EE6C0181}">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a:lstStyle/>
        <a:p>
          <a:r>
            <a:rPr lang="en-US">
              <a:solidFill>
                <a:schemeClr val="accent2">
                  <a:lumMod val="50000"/>
                </a:schemeClr>
              </a:solidFill>
            </a:rPr>
            <a:t>Manufacturer and developer of high quality solutions for temporary structural needs. It offers unique containerized transportable and re-deployable structures for both public and private applications in domestic and foreign markets. </a:t>
          </a:r>
        </a:p>
      </dgm:t>
    </dgm:pt>
    <dgm:pt modelId="{D03061A4-CD8D-4235-8B06-27FF8D98C0B9}" type="parTrans" cxnId="{841CEB8A-15BA-4C8D-AE48-C4C54F562B75}">
      <dgm:prSet/>
      <dgm:spPr/>
      <dgm:t>
        <a:bodyPr/>
        <a:lstStyle/>
        <a:p>
          <a:endParaRPr lang="en-US"/>
        </a:p>
      </dgm:t>
    </dgm:pt>
    <dgm:pt modelId="{B95E1D09-2355-42FA-A8F7-BA7065F68F74}" type="sibTrans" cxnId="{841CEB8A-15BA-4C8D-AE48-C4C54F562B75}">
      <dgm:prSet/>
      <dgm:spPr/>
      <dgm:t>
        <a:bodyPr/>
        <a:lstStyle/>
        <a:p>
          <a:endParaRPr lang="en-US"/>
        </a:p>
      </dgm:t>
    </dgm:pt>
    <dgm:pt modelId="{1CB481E4-6971-46C8-BCAB-A198D9CD1F0A}">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a:lstStyle/>
        <a:p>
          <a:r>
            <a:rPr lang="en-US">
              <a:solidFill>
                <a:schemeClr val="accent2">
                  <a:lumMod val="50000"/>
                </a:schemeClr>
              </a:solidFill>
            </a:rPr>
            <a:t>www.quickquarters.com </a:t>
          </a:r>
        </a:p>
      </dgm:t>
    </dgm:pt>
    <dgm:pt modelId="{99A90CFD-D2D6-4E21-A1FD-4E519EFF18E1}" type="parTrans" cxnId="{8356FE60-2D44-4418-979E-236D739C7FD2}">
      <dgm:prSet/>
      <dgm:spPr/>
      <dgm:t>
        <a:bodyPr/>
        <a:lstStyle/>
        <a:p>
          <a:endParaRPr lang="en-US"/>
        </a:p>
      </dgm:t>
    </dgm:pt>
    <dgm:pt modelId="{89FAB4CA-33C4-43F2-BF6B-1B84D3825A96}" type="sibTrans" cxnId="{8356FE60-2D44-4418-979E-236D739C7FD2}">
      <dgm:prSet/>
      <dgm:spPr/>
      <dgm:t>
        <a:bodyPr/>
        <a:lstStyle/>
        <a:p>
          <a:endParaRPr lang="en-US"/>
        </a:p>
      </dgm:t>
    </dgm:pt>
    <dgm:pt modelId="{0EA38C0D-8565-463D-8EE8-3353DD7BBC8C}">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D&amp;D-FRB Inc</a:t>
          </a:r>
          <a:endParaRPr lang="en-US">
            <a:solidFill>
              <a:schemeClr val="accent2">
                <a:lumMod val="50000"/>
              </a:schemeClr>
            </a:solidFill>
          </a:endParaRPr>
        </a:p>
      </dgm:t>
    </dgm:pt>
    <dgm:pt modelId="{D8B12383-5543-432B-BDDB-F8864F922D96}" type="parTrans" cxnId="{08F58D9D-A5B6-48F6-AB1D-173D1148AE3B}">
      <dgm:prSet/>
      <dgm:spPr/>
      <dgm:t>
        <a:bodyPr/>
        <a:lstStyle/>
        <a:p>
          <a:endParaRPr lang="en-US"/>
        </a:p>
      </dgm:t>
    </dgm:pt>
    <dgm:pt modelId="{6848BE1D-394B-4F80-B154-BDDD1909199D}" type="sibTrans" cxnId="{08F58D9D-A5B6-48F6-AB1D-173D1148AE3B}">
      <dgm:prSet/>
      <dgm:spPr/>
      <dgm:t>
        <a:bodyPr/>
        <a:lstStyle/>
        <a:p>
          <a:endParaRPr lang="en-US"/>
        </a:p>
      </dgm:t>
    </dgm:pt>
    <dgm:pt modelId="{94D7A8C1-7E07-48B1-8EA9-5BFA9DADB0F9}">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Worldwide leading of prefabricated fast response buildings, dedicated to helping bring safe, secure and comfortable accommodation and fully integrated social infrastructure in the simplest fastest and most economic way possible. We do this ensuring the least environmental impact.</a:t>
          </a:r>
        </a:p>
      </dgm:t>
    </dgm:pt>
    <dgm:pt modelId="{B874DF0C-D5C7-40F9-914A-75329B7EFA5D}" type="parTrans" cxnId="{9352BC02-5AA4-4616-9286-8EABC015065A}">
      <dgm:prSet/>
      <dgm:spPr/>
      <dgm:t>
        <a:bodyPr/>
        <a:lstStyle/>
        <a:p>
          <a:endParaRPr lang="en-US"/>
        </a:p>
      </dgm:t>
    </dgm:pt>
    <dgm:pt modelId="{AF851339-A0AE-4D4C-B133-955E0764011E}" type="sibTrans" cxnId="{9352BC02-5AA4-4616-9286-8EABC015065A}">
      <dgm:prSet/>
      <dgm:spPr/>
      <dgm:t>
        <a:bodyPr/>
        <a:lstStyle/>
        <a:p>
          <a:endParaRPr lang="en-US"/>
        </a:p>
      </dgm:t>
    </dgm:pt>
    <dgm:pt modelId="{AAF3834E-827A-4759-BBD3-071BB0385993}">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a:solidFill>
                <a:schemeClr val="accent2">
                  <a:lumMod val="50000"/>
                </a:schemeClr>
              </a:solidFill>
            </a:rPr>
            <a:t>www.dnd-frb.com</a:t>
          </a:r>
        </a:p>
      </dgm:t>
    </dgm:pt>
    <dgm:pt modelId="{8A19CC02-5317-45AF-944B-3F037E2EFE39}" type="parTrans" cxnId="{DAF81BF3-EA11-4C19-B524-7094B5DD2A4E}">
      <dgm:prSet/>
      <dgm:spPr/>
      <dgm:t>
        <a:bodyPr/>
        <a:lstStyle/>
        <a:p>
          <a:endParaRPr lang="en-US"/>
        </a:p>
      </dgm:t>
    </dgm:pt>
    <dgm:pt modelId="{8D4039C6-F368-4F45-9CA1-6EB50A870B61}" type="sibTrans" cxnId="{DAF81BF3-EA11-4C19-B524-7094B5DD2A4E}">
      <dgm:prSet/>
      <dgm:spPr/>
      <dgm:t>
        <a:bodyPr/>
        <a:lstStyle/>
        <a:p>
          <a:endParaRPr lang="en-US"/>
        </a:p>
      </dgm:t>
    </dgm:pt>
    <dgm:pt modelId="{BD2BC2AE-5C02-4B52-BCBB-73926C8050D2}">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a:solidFill>
                <a:schemeClr val="accent2">
                  <a:lumMod val="50000"/>
                </a:schemeClr>
              </a:solidFill>
            </a:rPr>
            <a:t>Quick Aid</a:t>
          </a:r>
        </a:p>
      </dgm:t>
    </dgm:pt>
    <dgm:pt modelId="{460906E9-6901-4DB1-99FB-83FC081063BE}" type="parTrans" cxnId="{5435111E-E606-47E1-959E-3FA43AE1AF5E}">
      <dgm:prSet/>
      <dgm:spPr/>
      <dgm:t>
        <a:bodyPr/>
        <a:lstStyle/>
        <a:p>
          <a:endParaRPr lang="en-US"/>
        </a:p>
      </dgm:t>
    </dgm:pt>
    <dgm:pt modelId="{70238EEC-DFC9-4016-B8E3-E997AA2DA4D7}" type="sibTrans" cxnId="{5435111E-E606-47E1-959E-3FA43AE1AF5E}">
      <dgm:prSet/>
      <dgm:spPr/>
      <dgm:t>
        <a:bodyPr/>
        <a:lstStyle/>
        <a:p>
          <a:endParaRPr lang="en-US"/>
        </a:p>
      </dgm:t>
    </dgm:pt>
    <dgm:pt modelId="{E24984C1-DB29-4AA9-967A-937C0FDBC7C6}">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dirty="0">
              <a:solidFill>
                <a:schemeClr val="accent2">
                  <a:lumMod val="50000"/>
                </a:schemeClr>
              </a:solidFill>
            </a:rPr>
            <a:t>Multi use hemostatic badges stop bleeding in seconds</a:t>
          </a:r>
        </a:p>
      </dgm:t>
    </dgm:pt>
    <dgm:pt modelId="{4341A977-969D-4AAE-8DF5-00F763B610C4}" type="parTrans" cxnId="{29827A23-253E-4881-9960-8E499480EF49}">
      <dgm:prSet/>
      <dgm:spPr/>
      <dgm:t>
        <a:bodyPr/>
        <a:lstStyle/>
        <a:p>
          <a:endParaRPr lang="en-US"/>
        </a:p>
      </dgm:t>
    </dgm:pt>
    <dgm:pt modelId="{44525F3A-1ECC-46AB-BEF7-791746DBE0E4}" type="sibTrans" cxnId="{29827A23-253E-4881-9960-8E499480EF49}">
      <dgm:prSet/>
      <dgm:spPr/>
      <dgm:t>
        <a:bodyPr/>
        <a:lstStyle/>
        <a:p>
          <a:endParaRPr lang="en-US"/>
        </a:p>
      </dgm:t>
    </dgm:pt>
    <dgm:pt modelId="{50099C74-B74D-4F93-BB30-4705E0C5D436}">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dirty="0">
              <a:solidFill>
                <a:schemeClr val="accent2">
                  <a:lumMod val="50000"/>
                </a:schemeClr>
              </a:solidFill>
            </a:rPr>
            <a:t>www.quickaid.com</a:t>
          </a:r>
        </a:p>
      </dgm:t>
    </dgm:pt>
    <dgm:pt modelId="{03A9A8E6-303C-4622-B1AC-4184EA1023B6}" type="parTrans" cxnId="{83744ACB-9A3A-469E-ACF5-475A321C4431}">
      <dgm:prSet/>
      <dgm:spPr/>
      <dgm:t>
        <a:bodyPr/>
        <a:lstStyle/>
        <a:p>
          <a:endParaRPr lang="en-US"/>
        </a:p>
      </dgm:t>
    </dgm:pt>
    <dgm:pt modelId="{565D9439-4049-41E7-8E59-394563DBDAA6}" type="sibTrans" cxnId="{83744ACB-9A3A-469E-ACF5-475A321C4431}">
      <dgm:prSet/>
      <dgm:spPr/>
      <dgm:t>
        <a:bodyPr/>
        <a:lstStyle/>
        <a:p>
          <a:endParaRPr lang="en-US"/>
        </a:p>
      </dgm:t>
    </dgm:pt>
    <dgm:pt modelId="{4EC5BAEE-DD72-4CAE-99AD-92EC2E5E62FF}">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1" dirty="0">
              <a:solidFill>
                <a:schemeClr val="accent2">
                  <a:lumMod val="50000"/>
                </a:schemeClr>
              </a:solidFill>
            </a:rPr>
            <a:t>Jonny </a:t>
          </a:r>
          <a:r>
            <a:rPr lang="en-US" b="1" dirty="0" err="1">
              <a:solidFill>
                <a:schemeClr val="accent2">
                  <a:lumMod val="50000"/>
                </a:schemeClr>
              </a:solidFill>
            </a:rPr>
            <a:t>Asmar</a:t>
          </a:r>
          <a:endParaRPr lang="en-US" b="1" dirty="0">
            <a:solidFill>
              <a:schemeClr val="accent2">
                <a:lumMod val="50000"/>
              </a:schemeClr>
            </a:solidFill>
          </a:endParaRPr>
        </a:p>
      </dgm:t>
    </dgm:pt>
    <dgm:pt modelId="{18330C1B-0910-4770-B51D-630063535D31}" type="parTrans" cxnId="{303F2184-5A7C-4CAD-B269-6837E7319CD2}">
      <dgm:prSet/>
      <dgm:spPr/>
      <dgm:t>
        <a:bodyPr/>
        <a:lstStyle/>
        <a:p>
          <a:endParaRPr lang="en-US"/>
        </a:p>
      </dgm:t>
    </dgm:pt>
    <dgm:pt modelId="{F072AB18-FCA3-4CD5-9447-515A5A15812D}" type="sibTrans" cxnId="{303F2184-5A7C-4CAD-B269-6837E7319CD2}">
      <dgm:prSet/>
      <dgm:spPr/>
      <dgm:t>
        <a:bodyPr/>
        <a:lstStyle/>
        <a:p>
          <a:endParaRPr lang="en-US"/>
        </a:p>
      </dgm:t>
    </dgm:pt>
    <dgm:pt modelId="{8D6D8B05-04B8-49D1-92E4-C3BCD12F14C4}">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dirty="0">
              <a:solidFill>
                <a:schemeClr val="accent2">
                  <a:lumMod val="50000"/>
                </a:schemeClr>
              </a:solidFill>
            </a:rPr>
            <a:t>Top quality web design services and consulting in WordPress, SEO, ecommerce, and full-scale application development. </a:t>
          </a:r>
        </a:p>
      </dgm:t>
    </dgm:pt>
    <dgm:pt modelId="{96D7D3DA-2A5F-4689-86DF-51F19927819F}" type="parTrans" cxnId="{278DF40C-50A3-47C4-A757-0566076FB800}">
      <dgm:prSet/>
      <dgm:spPr/>
      <dgm:t>
        <a:bodyPr/>
        <a:lstStyle/>
        <a:p>
          <a:endParaRPr lang="en-US"/>
        </a:p>
      </dgm:t>
    </dgm:pt>
    <dgm:pt modelId="{6E22BD09-9D08-4A71-B127-2D0C1B35E0A8}" type="sibTrans" cxnId="{278DF40C-50A3-47C4-A757-0566076FB800}">
      <dgm:prSet/>
      <dgm:spPr/>
      <dgm:t>
        <a:bodyPr/>
        <a:lstStyle/>
        <a:p>
          <a:endParaRPr lang="en-US"/>
        </a:p>
      </dgm:t>
    </dgm:pt>
    <dgm:pt modelId="{E268EA19-E304-477A-8355-78298A32F3B5}">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dirty="0">
              <a:solidFill>
                <a:schemeClr val="accent2">
                  <a:lumMod val="50000"/>
                </a:schemeClr>
              </a:solidFill>
            </a:rPr>
            <a:t>www.jonnyasmar.com</a:t>
          </a:r>
        </a:p>
      </dgm:t>
    </dgm:pt>
    <dgm:pt modelId="{9A1C0ECF-0C87-49AF-AE84-0A5799F9D8F0}" type="parTrans" cxnId="{6F9CA3AC-156C-4F86-B2DE-5F91201BDC1C}">
      <dgm:prSet/>
      <dgm:spPr/>
      <dgm:t>
        <a:bodyPr/>
        <a:lstStyle/>
        <a:p>
          <a:endParaRPr lang="en-US"/>
        </a:p>
      </dgm:t>
    </dgm:pt>
    <dgm:pt modelId="{87335803-96A5-4B11-8572-4B859BEAAD2B}" type="sibTrans" cxnId="{6F9CA3AC-156C-4F86-B2DE-5F91201BDC1C}">
      <dgm:prSet/>
      <dgm:spPr/>
      <dgm:t>
        <a:bodyPr/>
        <a:lstStyle/>
        <a:p>
          <a:endParaRPr lang="en-US"/>
        </a:p>
      </dgm:t>
    </dgm:pt>
    <dgm:pt modelId="{65E99DC8-847E-4658-BF5E-1861AD8D1744}">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i="0" dirty="0">
              <a:solidFill>
                <a:schemeClr val="accent2">
                  <a:lumMod val="50000"/>
                </a:schemeClr>
              </a:solidFill>
            </a:rPr>
            <a:t>Deferred 7-15 years repayment plan</a:t>
          </a:r>
          <a:endParaRPr lang="en-US" b="0" dirty="0">
            <a:solidFill>
              <a:schemeClr val="accent2">
                <a:lumMod val="50000"/>
              </a:schemeClr>
            </a:solidFill>
          </a:endParaRPr>
        </a:p>
      </dgm:t>
    </dgm:pt>
    <dgm:pt modelId="{B7C4DA7B-6DB8-4737-861C-D8E201DC8767}" type="parTrans" cxnId="{4B68D840-8B2C-4D35-9198-AA2B8997C614}">
      <dgm:prSet/>
      <dgm:spPr/>
      <dgm:t>
        <a:bodyPr/>
        <a:lstStyle/>
        <a:p>
          <a:endParaRPr lang="en-US"/>
        </a:p>
      </dgm:t>
    </dgm:pt>
    <dgm:pt modelId="{479D691D-CC61-4731-AF1C-D42C9C029EBD}" type="sibTrans" cxnId="{4B68D840-8B2C-4D35-9198-AA2B8997C614}">
      <dgm:prSet/>
      <dgm:spPr/>
      <dgm:t>
        <a:bodyPr/>
        <a:lstStyle/>
        <a:p>
          <a:endParaRPr lang="en-US"/>
        </a:p>
      </dgm:t>
    </dgm:pt>
    <dgm:pt modelId="{45EF22B6-577B-4992-859C-3F46E501D940}">
      <dgm:prSet phldrT="[Tex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182880" tIns="182880" rIns="182880" bIns="0"/>
        <a:lstStyle/>
        <a:p>
          <a:r>
            <a:rPr lang="en-US" b="0" i="0" dirty="0">
              <a:solidFill>
                <a:schemeClr val="accent2">
                  <a:lumMod val="50000"/>
                </a:schemeClr>
              </a:solidFill>
            </a:rPr>
            <a:t>Borrowing and Lending Practices</a:t>
          </a:r>
          <a:endParaRPr lang="en-US" b="0" dirty="0">
            <a:solidFill>
              <a:schemeClr val="accent2">
                <a:lumMod val="50000"/>
              </a:schemeClr>
            </a:solidFill>
          </a:endParaRPr>
        </a:p>
      </dgm:t>
    </dgm:pt>
    <dgm:pt modelId="{ABF7C3BC-B6B7-423B-B435-8B93C256C292}" type="parTrans" cxnId="{DA705409-5AC6-43D8-A0EF-127C8F74F1ED}">
      <dgm:prSet/>
      <dgm:spPr/>
      <dgm:t>
        <a:bodyPr/>
        <a:lstStyle/>
        <a:p>
          <a:endParaRPr lang="en-US"/>
        </a:p>
      </dgm:t>
    </dgm:pt>
    <dgm:pt modelId="{86483AA8-BDF0-49AF-8C32-CDC949E116C1}" type="sibTrans" cxnId="{DA705409-5AC6-43D8-A0EF-127C8F74F1ED}">
      <dgm:prSet/>
      <dgm:spPr/>
      <dgm:t>
        <a:bodyPr/>
        <a:lstStyle/>
        <a:p>
          <a:endParaRPr lang="en-US"/>
        </a:p>
      </dgm:t>
    </dgm:pt>
    <dgm:pt modelId="{090A0824-263B-4590-80D7-7ECE92A29888}" type="pres">
      <dgm:prSet presAssocID="{FE740170-2EB8-4CD7-A189-37F9A7155A66}" presName="diagram" presStyleCnt="0">
        <dgm:presLayoutVars>
          <dgm:dir/>
          <dgm:resizeHandles val="exact"/>
        </dgm:presLayoutVars>
      </dgm:prSet>
      <dgm:spPr/>
    </dgm:pt>
    <dgm:pt modelId="{EE3DF31A-180B-45B3-BAB6-C84E4FCE1143}" type="pres">
      <dgm:prSet presAssocID="{663447C5-D7E0-4240-8F6C-EC4DF477EE77}" presName="node" presStyleLbl="node1" presStyleIdx="0" presStyleCnt="9">
        <dgm:presLayoutVars>
          <dgm:bulletEnabled val="1"/>
        </dgm:presLayoutVars>
      </dgm:prSet>
      <dgm:spPr/>
    </dgm:pt>
    <dgm:pt modelId="{56EDB86E-3036-4A94-92F1-3EAD2A8F08E3}" type="pres">
      <dgm:prSet presAssocID="{69F19DD0-4AFB-4D56-A8BF-5D884870C8F3}" presName="sibTrans" presStyleCnt="0"/>
      <dgm:spPr/>
    </dgm:pt>
    <dgm:pt modelId="{01BBAB57-446F-4412-9561-726C852BBDE8}" type="pres">
      <dgm:prSet presAssocID="{1C9673E4-9AEE-4B14-8B10-28063AA32813}" presName="node" presStyleLbl="node1" presStyleIdx="1" presStyleCnt="9" custLinFactNeighborX="-200" custLinFactNeighborY="-243">
        <dgm:presLayoutVars>
          <dgm:bulletEnabled val="1"/>
        </dgm:presLayoutVars>
      </dgm:prSet>
      <dgm:spPr/>
    </dgm:pt>
    <dgm:pt modelId="{A4E5009D-7196-4D7B-AB37-5DE7B0B3F418}" type="pres">
      <dgm:prSet presAssocID="{F62C28F8-A21A-4481-BC8E-D4269FDD7AB2}" presName="sibTrans" presStyleCnt="0"/>
      <dgm:spPr/>
    </dgm:pt>
    <dgm:pt modelId="{C097D7EB-A6FC-4E2A-9582-9C2A204DAE85}" type="pres">
      <dgm:prSet presAssocID="{6D59D657-75CD-455F-A940-D2F3B165FBB4}" presName="node" presStyleLbl="node1" presStyleIdx="2" presStyleCnt="9" custLinFactNeighborX="-200" custLinFactNeighborY="-243">
        <dgm:presLayoutVars>
          <dgm:bulletEnabled val="1"/>
        </dgm:presLayoutVars>
      </dgm:prSet>
      <dgm:spPr/>
    </dgm:pt>
    <dgm:pt modelId="{B2C4EB7B-781B-49F3-947C-AB2553E72F6E}" type="pres">
      <dgm:prSet presAssocID="{7B462252-9B9E-4DF9-AD80-95E545646867}" presName="sibTrans" presStyleCnt="0"/>
      <dgm:spPr/>
    </dgm:pt>
    <dgm:pt modelId="{4B0658E2-9C63-403D-9F3B-A469FF430EC2}" type="pres">
      <dgm:prSet presAssocID="{7C649609-C1A0-4C31-B7A7-A5484BD2FC85}" presName="node" presStyleLbl="node1" presStyleIdx="3" presStyleCnt="9">
        <dgm:presLayoutVars>
          <dgm:bulletEnabled val="1"/>
        </dgm:presLayoutVars>
      </dgm:prSet>
      <dgm:spPr/>
    </dgm:pt>
    <dgm:pt modelId="{82887D5A-8A93-49A2-AC3C-F9E0BD20FB7F}" type="pres">
      <dgm:prSet presAssocID="{EB84B02C-39DB-4521-8D39-79F3C1EF106B}" presName="sibTrans" presStyleCnt="0"/>
      <dgm:spPr/>
    </dgm:pt>
    <dgm:pt modelId="{07CF7615-0060-4D7C-BCEA-D8125D124733}" type="pres">
      <dgm:prSet presAssocID="{023F7B5E-DA8E-4416-A193-2C8403217A49}" presName="node" presStyleLbl="node1" presStyleIdx="4" presStyleCnt="9" custLinFactNeighborX="-200" custLinFactNeighborY="-243">
        <dgm:presLayoutVars>
          <dgm:bulletEnabled val="1"/>
        </dgm:presLayoutVars>
      </dgm:prSet>
      <dgm:spPr/>
    </dgm:pt>
    <dgm:pt modelId="{5FF3AD24-6099-4B30-AFBC-A97E3D4FCDE1}" type="pres">
      <dgm:prSet presAssocID="{0A7E0F55-F924-43C7-B32D-24C1436AA1A6}" presName="sibTrans" presStyleCnt="0"/>
      <dgm:spPr/>
    </dgm:pt>
    <dgm:pt modelId="{BE68BCAF-1E49-468F-8E72-CA171C101136}" type="pres">
      <dgm:prSet presAssocID="{7B589081-9081-44CD-A8EF-C1A65B6927B3}" presName="node" presStyleLbl="node1" presStyleIdx="5" presStyleCnt="9" custLinFactNeighborX="-200" custLinFactNeighborY="-243">
        <dgm:presLayoutVars>
          <dgm:bulletEnabled val="1"/>
        </dgm:presLayoutVars>
      </dgm:prSet>
      <dgm:spPr/>
    </dgm:pt>
    <dgm:pt modelId="{CB38A169-AEC2-4AD1-9B7C-6443E0CEF9D8}" type="pres">
      <dgm:prSet presAssocID="{9914D642-84F7-447E-932D-310365FFFF5C}" presName="sibTrans" presStyleCnt="0"/>
      <dgm:spPr/>
    </dgm:pt>
    <dgm:pt modelId="{3AC12D18-3F8A-434B-804D-CEFA0D66A494}" type="pres">
      <dgm:prSet presAssocID="{0EA38C0D-8565-463D-8EE8-3353DD7BBC8C}" presName="node" presStyleLbl="node1" presStyleIdx="6" presStyleCnt="9" custLinFactNeighborX="-200" custLinFactNeighborY="-243">
        <dgm:presLayoutVars>
          <dgm:bulletEnabled val="1"/>
        </dgm:presLayoutVars>
      </dgm:prSet>
      <dgm:spPr/>
    </dgm:pt>
    <dgm:pt modelId="{2FC07546-07B7-425E-8118-6E0FF0555B62}" type="pres">
      <dgm:prSet presAssocID="{6848BE1D-394B-4F80-B154-BDDD1909199D}" presName="sibTrans" presStyleCnt="0"/>
      <dgm:spPr/>
    </dgm:pt>
    <dgm:pt modelId="{6C60247D-F707-40B9-A1EC-A03981D1B3B9}" type="pres">
      <dgm:prSet presAssocID="{BD2BC2AE-5C02-4B52-BCBB-73926C8050D2}" presName="node" presStyleLbl="node1" presStyleIdx="7" presStyleCnt="9" custLinFactNeighborX="-200" custLinFactNeighborY="-243">
        <dgm:presLayoutVars>
          <dgm:bulletEnabled val="1"/>
        </dgm:presLayoutVars>
      </dgm:prSet>
      <dgm:spPr/>
    </dgm:pt>
    <dgm:pt modelId="{ABE3E087-F5D0-4651-B392-BEE961700E8E}" type="pres">
      <dgm:prSet presAssocID="{70238EEC-DFC9-4016-B8E3-E997AA2DA4D7}" presName="sibTrans" presStyleCnt="0"/>
      <dgm:spPr/>
    </dgm:pt>
    <dgm:pt modelId="{C5742982-1790-4EE1-A3AF-01D24FAA8950}" type="pres">
      <dgm:prSet presAssocID="{4EC5BAEE-DD72-4CAE-99AD-92EC2E5E62FF}" presName="node" presStyleLbl="node1" presStyleIdx="8" presStyleCnt="9" custLinFactNeighborX="-200" custLinFactNeighborY="-243">
        <dgm:presLayoutVars>
          <dgm:bulletEnabled val="1"/>
        </dgm:presLayoutVars>
      </dgm:prSet>
      <dgm:spPr/>
    </dgm:pt>
  </dgm:ptLst>
  <dgm:cxnLst>
    <dgm:cxn modelId="{F300F819-08BE-44A0-8070-5BEA9B412BD2}" srcId="{1C9673E4-9AEE-4B14-8B10-28063AA32813}" destId="{B2FFE3A2-FE4B-4462-85E9-40F48E062C56}" srcOrd="0" destOrd="0" parTransId="{13C505BE-1B8A-4C8D-B4ED-AA05B4131F07}" sibTransId="{3845FE08-58A8-43B1-A135-384D2B015EAE}"/>
    <dgm:cxn modelId="{513EEF58-E0AB-4311-A7B8-257822B0951F}" type="presOf" srcId="{8D6D8B05-04B8-49D1-92E4-C3BCD12F14C4}" destId="{C5742982-1790-4EE1-A3AF-01D24FAA8950}" srcOrd="0" destOrd="1" presId="urn:microsoft.com/office/officeart/2005/8/layout/default"/>
    <dgm:cxn modelId="{DAF81BF3-EA11-4C19-B524-7094B5DD2A4E}" srcId="{0EA38C0D-8565-463D-8EE8-3353DD7BBC8C}" destId="{AAF3834E-827A-4759-BBD3-071BB0385993}" srcOrd="1" destOrd="0" parTransId="{8A19CC02-5317-45AF-944B-3F037E2EFE39}" sibTransId="{8D4039C6-F368-4F45-9CA1-6EB50A870B61}"/>
    <dgm:cxn modelId="{1E1000A6-71CA-41B4-A26E-CAD2483731C4}" type="presOf" srcId="{BD2BC2AE-5C02-4B52-BCBB-73926C8050D2}" destId="{6C60247D-F707-40B9-A1EC-A03981D1B3B9}" srcOrd="0" destOrd="0" presId="urn:microsoft.com/office/officeart/2005/8/layout/default"/>
    <dgm:cxn modelId="{9B97F256-4F93-48C1-9031-5B7EC9BD3AF1}" type="presOf" srcId="{94D7A8C1-7E07-48B1-8EA9-5BFA9DADB0F9}" destId="{3AC12D18-3F8A-434B-804D-CEFA0D66A494}" srcOrd="0" destOrd="1" presId="urn:microsoft.com/office/officeart/2005/8/layout/default"/>
    <dgm:cxn modelId="{E3468F4F-E283-4F58-8D74-A6881829B8AD}" type="presOf" srcId="{65E99DC8-847E-4658-BF5E-1861AD8D1744}" destId="{EE3DF31A-180B-45B3-BAB6-C84E4FCE1143}" srcOrd="0" destOrd="2" presId="urn:microsoft.com/office/officeart/2005/8/layout/default"/>
    <dgm:cxn modelId="{34675929-A82E-4240-8106-8B2A3E6AE542}" type="presOf" srcId="{2B95FAE7-9F54-4954-B421-A7D2DB962183}" destId="{C097D7EB-A6FC-4E2A-9582-9C2A204DAE85}" srcOrd="0" destOrd="2" presId="urn:microsoft.com/office/officeart/2005/8/layout/default"/>
    <dgm:cxn modelId="{8356FE60-2D44-4418-979E-236D739C7FD2}" srcId="{7B589081-9081-44CD-A8EF-C1A65B6927B3}" destId="{1CB481E4-6971-46C8-BCAB-A198D9CD1F0A}" srcOrd="1" destOrd="0" parTransId="{99A90CFD-D2D6-4E21-A1FD-4E519EFF18E1}" sibTransId="{89FAB4CA-33C4-43F2-BF6B-1B84D3825A96}"/>
    <dgm:cxn modelId="{576AFA67-7A7B-4694-BFDA-6B2EC2032865}" type="presOf" srcId="{DAE1E018-30E0-40C9-9BD5-95DEDB6AC6F0}" destId="{C097D7EB-A6FC-4E2A-9582-9C2A204DAE85}" srcOrd="0" destOrd="1" presId="urn:microsoft.com/office/officeart/2005/8/layout/default"/>
    <dgm:cxn modelId="{B4A42CA1-2F20-4C63-AC49-AFDD21080354}" type="presOf" srcId="{75382FD4-7BC1-4A84-9FBE-9316DF4C8329}" destId="{4B0658E2-9C63-403D-9F3B-A469FF430EC2}" srcOrd="0" destOrd="1" presId="urn:microsoft.com/office/officeart/2005/8/layout/default"/>
    <dgm:cxn modelId="{80568F12-21AE-436F-B940-93BA2DC969D8}" type="presOf" srcId="{E268EA19-E304-477A-8355-78298A32F3B5}" destId="{C5742982-1790-4EE1-A3AF-01D24FAA8950}" srcOrd="0" destOrd="2" presId="urn:microsoft.com/office/officeart/2005/8/layout/default"/>
    <dgm:cxn modelId="{502AAB8C-782D-4598-8E43-CD28FE0E7A7F}" srcId="{1C9673E4-9AEE-4B14-8B10-28063AA32813}" destId="{66F816EE-13F5-452B-8E7E-983B1D1AB405}" srcOrd="1" destOrd="0" parTransId="{E55C7A71-D44B-4EF4-8ED0-6CCEEA13BE6E}" sibTransId="{06D3E650-DB70-4ACF-B922-6CC97A8794D9}"/>
    <dgm:cxn modelId="{83744ACB-9A3A-469E-ACF5-475A321C4431}" srcId="{BD2BC2AE-5C02-4B52-BCBB-73926C8050D2}" destId="{50099C74-B74D-4F93-BB30-4705E0C5D436}" srcOrd="1" destOrd="0" parTransId="{03A9A8E6-303C-4622-B1AC-4184EA1023B6}" sibTransId="{565D9439-4049-41E7-8E59-394563DBDAA6}"/>
    <dgm:cxn modelId="{C4F1AFA3-87D9-42BB-8D9C-FB43CAFC7C5D}" srcId="{FE740170-2EB8-4CD7-A189-37F9A7155A66}" destId="{023F7B5E-DA8E-4416-A193-2C8403217A49}" srcOrd="4" destOrd="0" parTransId="{3967CFAF-2CA2-4904-9B32-0CF96041333A}" sibTransId="{0A7E0F55-F924-43C7-B32D-24C1436AA1A6}"/>
    <dgm:cxn modelId="{9ADC133B-350D-4ABB-9EE1-624ED1165D46}" type="presOf" srcId="{6D59D657-75CD-455F-A940-D2F3B165FBB4}" destId="{C097D7EB-A6FC-4E2A-9582-9C2A204DAE85}" srcOrd="0" destOrd="0" presId="urn:microsoft.com/office/officeart/2005/8/layout/default"/>
    <dgm:cxn modelId="{57F5A6FD-A76C-4376-B022-5E88D27B4DD6}" type="presOf" srcId="{50099C74-B74D-4F93-BB30-4705E0C5D436}" destId="{6C60247D-F707-40B9-A1EC-A03981D1B3B9}" srcOrd="0" destOrd="2" presId="urn:microsoft.com/office/officeart/2005/8/layout/default"/>
    <dgm:cxn modelId="{D07DAE9C-BA6B-44E3-9578-59F6595F3920}" srcId="{6D59D657-75CD-455F-A940-D2F3B165FBB4}" destId="{DAE1E018-30E0-40C9-9BD5-95DEDB6AC6F0}" srcOrd="0" destOrd="0" parTransId="{7967B997-5E83-43DE-8BCE-216315AB530D}" sibTransId="{8520457B-B42D-4BBA-8DEB-9889B9A68BD0}"/>
    <dgm:cxn modelId="{837CDC9D-A0EB-4961-A980-364B03065B26}" srcId="{FE740170-2EB8-4CD7-A189-37F9A7155A66}" destId="{7C649609-C1A0-4C31-B7A7-A5484BD2FC85}" srcOrd="3" destOrd="0" parTransId="{967337F3-B649-4F15-A159-903BE0709F58}" sibTransId="{EB84B02C-39DB-4521-8D39-79F3C1EF106B}"/>
    <dgm:cxn modelId="{F6A5CD03-02E3-48E0-8E4F-CC82F4D4F298}" srcId="{6D59D657-75CD-455F-A940-D2F3B165FBB4}" destId="{2B95FAE7-9F54-4954-B421-A7D2DB962183}" srcOrd="1" destOrd="0" parTransId="{F4ABC399-80AF-40D9-A377-B26A32975A61}" sibTransId="{6AB9EAFC-7B36-4E60-A9AB-0FF26C84642E}"/>
    <dgm:cxn modelId="{67C622C6-805E-4D8C-AE49-C5C2B04EBBD3}" type="presOf" srcId="{1C9673E4-9AEE-4B14-8B10-28063AA32813}" destId="{01BBAB57-446F-4412-9561-726C852BBDE8}" srcOrd="0" destOrd="0" presId="urn:microsoft.com/office/officeart/2005/8/layout/default"/>
    <dgm:cxn modelId="{6F9CA3AC-156C-4F86-B2DE-5F91201BDC1C}" srcId="{4EC5BAEE-DD72-4CAE-99AD-92EC2E5E62FF}" destId="{E268EA19-E304-477A-8355-78298A32F3B5}" srcOrd="1" destOrd="0" parTransId="{9A1C0ECF-0C87-49AF-AE84-0A5799F9D8F0}" sibTransId="{87335803-96A5-4B11-8572-4B859BEAAD2B}"/>
    <dgm:cxn modelId="{841CEB8A-15BA-4C8D-AE48-C4C54F562B75}" srcId="{7B589081-9081-44CD-A8EF-C1A65B6927B3}" destId="{FB09F4C5-24B9-45B8-AEE6-69D4EE6C0181}" srcOrd="0" destOrd="0" parTransId="{D03061A4-CD8D-4235-8B06-27FF8D98C0B9}" sibTransId="{B95E1D09-2355-42FA-A8F7-BA7065F68F74}"/>
    <dgm:cxn modelId="{6DF574EB-AEC5-4932-A54A-FFE5A414D3D9}" srcId="{7C649609-C1A0-4C31-B7A7-A5484BD2FC85}" destId="{75382FD4-7BC1-4A84-9FBE-9316DF4C8329}" srcOrd="0" destOrd="0" parTransId="{7EC1271A-D31E-4FAB-80B8-59EE9D90E583}" sibTransId="{513E77AF-6642-49F3-8E59-CB3CCC546730}"/>
    <dgm:cxn modelId="{278DF40C-50A3-47C4-A757-0566076FB800}" srcId="{4EC5BAEE-DD72-4CAE-99AD-92EC2E5E62FF}" destId="{8D6D8B05-04B8-49D1-92E4-C3BCD12F14C4}" srcOrd="0" destOrd="0" parTransId="{96D7D3DA-2A5F-4689-86DF-51F19927819F}" sibTransId="{6E22BD09-9D08-4A71-B127-2D0C1B35E0A8}"/>
    <dgm:cxn modelId="{E5A8E640-0BA2-42E7-ACE6-260073C3C7DF}" type="presOf" srcId="{7B589081-9081-44CD-A8EF-C1A65B6927B3}" destId="{BE68BCAF-1E49-468F-8E72-CA171C101136}" srcOrd="0" destOrd="0" presId="urn:microsoft.com/office/officeart/2005/8/layout/default"/>
    <dgm:cxn modelId="{87B5D71A-8235-47F4-8E53-D9230216A711}" type="presOf" srcId="{45EF22B6-577B-4992-859C-3F46E501D940}" destId="{EE3DF31A-180B-45B3-BAB6-C84E4FCE1143}" srcOrd="0" destOrd="3" presId="urn:microsoft.com/office/officeart/2005/8/layout/default"/>
    <dgm:cxn modelId="{29827A23-253E-4881-9960-8E499480EF49}" srcId="{BD2BC2AE-5C02-4B52-BCBB-73926C8050D2}" destId="{E24984C1-DB29-4AA9-967A-937C0FDBC7C6}" srcOrd="0" destOrd="0" parTransId="{4341A977-969D-4AAE-8DF5-00F763B610C4}" sibTransId="{44525F3A-1ECC-46AB-BEF7-791746DBE0E4}"/>
    <dgm:cxn modelId="{53B2D3E3-0B80-4C8A-AA4C-04CF138E36DE}" type="presOf" srcId="{E24984C1-DB29-4AA9-967A-937C0FDBC7C6}" destId="{6C60247D-F707-40B9-A1EC-A03981D1B3B9}" srcOrd="0" destOrd="1" presId="urn:microsoft.com/office/officeart/2005/8/layout/default"/>
    <dgm:cxn modelId="{4B68D840-8B2C-4D35-9198-AA2B8997C614}" srcId="{663447C5-D7E0-4240-8F6C-EC4DF477EE77}" destId="{65E99DC8-847E-4658-BF5E-1861AD8D1744}" srcOrd="1" destOrd="0" parTransId="{B7C4DA7B-6DB8-4737-861C-D8E201DC8767}" sibTransId="{479D691D-CC61-4731-AF1C-D42C9C029EBD}"/>
    <dgm:cxn modelId="{4DD01C92-19C6-4D92-95E7-D0B9C38ED87D}" type="presOf" srcId="{4EC5BAEE-DD72-4CAE-99AD-92EC2E5E62FF}" destId="{C5742982-1790-4EE1-A3AF-01D24FAA8950}" srcOrd="0" destOrd="0" presId="urn:microsoft.com/office/officeart/2005/8/layout/default"/>
    <dgm:cxn modelId="{B939FF9D-A732-4507-8172-AA4251CD64D7}" type="presOf" srcId="{7C649609-C1A0-4C31-B7A7-A5484BD2FC85}" destId="{4B0658E2-9C63-403D-9F3B-A469FF430EC2}" srcOrd="0" destOrd="0" presId="urn:microsoft.com/office/officeart/2005/8/layout/default"/>
    <dgm:cxn modelId="{7EFF5481-48FD-4F28-BBB4-4D4FF3549928}" srcId="{023F7B5E-DA8E-4416-A193-2C8403217A49}" destId="{0A8587D2-7B72-448B-8800-4E1DF9FC9C76}" srcOrd="1" destOrd="0" parTransId="{30906AB5-CB87-4313-ACC4-7974C9A221D3}" sibTransId="{ACE9E606-181D-4391-AFF7-A0035AADC0FF}"/>
    <dgm:cxn modelId="{6D414D19-F099-469E-BC8C-9D589521BB2C}" type="presOf" srcId="{FB09F4C5-24B9-45B8-AEE6-69D4EE6C0181}" destId="{BE68BCAF-1E49-468F-8E72-CA171C101136}" srcOrd="0" destOrd="1" presId="urn:microsoft.com/office/officeart/2005/8/layout/default"/>
    <dgm:cxn modelId="{C622C243-36D6-4B43-95F7-3810572AE216}" type="presOf" srcId="{0A8587D2-7B72-448B-8800-4E1DF9FC9C76}" destId="{07CF7615-0060-4D7C-BCEA-D8125D124733}" srcOrd="0" destOrd="2" presId="urn:microsoft.com/office/officeart/2005/8/layout/default"/>
    <dgm:cxn modelId="{08F58D9D-A5B6-48F6-AB1D-173D1148AE3B}" srcId="{FE740170-2EB8-4CD7-A189-37F9A7155A66}" destId="{0EA38C0D-8565-463D-8EE8-3353DD7BBC8C}" srcOrd="6" destOrd="0" parTransId="{D8B12383-5543-432B-BDDB-F8864F922D96}" sibTransId="{6848BE1D-394B-4F80-B154-BDDD1909199D}"/>
    <dgm:cxn modelId="{515324E9-3F61-470B-B90A-4FEB76377A54}" srcId="{FE740170-2EB8-4CD7-A189-37F9A7155A66}" destId="{1C9673E4-9AEE-4B14-8B10-28063AA32813}" srcOrd="1" destOrd="0" parTransId="{A7D78E75-A6A6-41F7-82C1-E94EEAF8B229}" sibTransId="{F62C28F8-A21A-4481-BC8E-D4269FDD7AB2}"/>
    <dgm:cxn modelId="{391BDA22-CF8D-4DE2-8967-F329A87D82D4}" srcId="{FE740170-2EB8-4CD7-A189-37F9A7155A66}" destId="{6D59D657-75CD-455F-A940-D2F3B165FBB4}" srcOrd="2" destOrd="0" parTransId="{87C21832-9F87-4723-AF91-3024B5DC3B01}" sibTransId="{7B462252-9B9E-4DF9-AD80-95E545646867}"/>
    <dgm:cxn modelId="{5435111E-E606-47E1-959E-3FA43AE1AF5E}" srcId="{FE740170-2EB8-4CD7-A189-37F9A7155A66}" destId="{BD2BC2AE-5C02-4B52-BCBB-73926C8050D2}" srcOrd="7" destOrd="0" parTransId="{460906E9-6901-4DB1-99FB-83FC081063BE}" sibTransId="{70238EEC-DFC9-4016-B8E3-E997AA2DA4D7}"/>
    <dgm:cxn modelId="{401BFE16-188E-4D38-8216-5321FA9ADC2A}" type="presOf" srcId="{1CB481E4-6971-46C8-BCAB-A198D9CD1F0A}" destId="{BE68BCAF-1E49-468F-8E72-CA171C101136}" srcOrd="0" destOrd="2" presId="urn:microsoft.com/office/officeart/2005/8/layout/default"/>
    <dgm:cxn modelId="{3933513E-1A3E-4932-90A2-ABBD8588CAC9}" type="presOf" srcId="{66F816EE-13F5-452B-8E7E-983B1D1AB405}" destId="{01BBAB57-446F-4412-9561-726C852BBDE8}" srcOrd="0" destOrd="2" presId="urn:microsoft.com/office/officeart/2005/8/layout/default"/>
    <dgm:cxn modelId="{303F2184-5A7C-4CAD-B269-6837E7319CD2}" srcId="{FE740170-2EB8-4CD7-A189-37F9A7155A66}" destId="{4EC5BAEE-DD72-4CAE-99AD-92EC2E5E62FF}" srcOrd="8" destOrd="0" parTransId="{18330C1B-0910-4770-B51D-630063535D31}" sibTransId="{F072AB18-FCA3-4CD5-9447-515A5A15812D}"/>
    <dgm:cxn modelId="{2FEDD303-EF1A-4BF4-8A37-AA702059AFEE}" srcId="{FE740170-2EB8-4CD7-A189-37F9A7155A66}" destId="{7B589081-9081-44CD-A8EF-C1A65B6927B3}" srcOrd="5" destOrd="0" parTransId="{FF28B4BC-8CD1-4B88-BD70-8460654495DC}" sibTransId="{9914D642-84F7-447E-932D-310365FFFF5C}"/>
    <dgm:cxn modelId="{FB127645-30E4-4607-B7E3-2965C404E4C4}" type="presOf" srcId="{0EA38C0D-8565-463D-8EE8-3353DD7BBC8C}" destId="{3AC12D18-3F8A-434B-804D-CEFA0D66A494}" srcOrd="0" destOrd="0" presId="urn:microsoft.com/office/officeart/2005/8/layout/default"/>
    <dgm:cxn modelId="{4FAFC61F-E2EC-4304-958A-B1F84B8D2178}" type="presOf" srcId="{023F7B5E-DA8E-4416-A193-2C8403217A49}" destId="{07CF7615-0060-4D7C-BCEA-D8125D124733}" srcOrd="0" destOrd="0" presId="urn:microsoft.com/office/officeart/2005/8/layout/default"/>
    <dgm:cxn modelId="{281F304B-928F-455A-9646-1C8E4B8B1160}" type="presOf" srcId="{5C9A0CB1-E151-42A2-99E8-7478F18C0D88}" destId="{EE3DF31A-180B-45B3-BAB6-C84E4FCE1143}" srcOrd="0" destOrd="1" presId="urn:microsoft.com/office/officeart/2005/8/layout/default"/>
    <dgm:cxn modelId="{43B3C7A8-92CA-4A15-964B-B5B1C0C30361}" type="presOf" srcId="{AAF3834E-827A-4759-BBD3-071BB0385993}" destId="{3AC12D18-3F8A-434B-804D-CEFA0D66A494}" srcOrd="0" destOrd="2" presId="urn:microsoft.com/office/officeart/2005/8/layout/default"/>
    <dgm:cxn modelId="{ABECF789-4F51-4267-A3B2-024440339A7F}" type="presOf" srcId="{663447C5-D7E0-4240-8F6C-EC4DF477EE77}" destId="{EE3DF31A-180B-45B3-BAB6-C84E4FCE1143}" srcOrd="0" destOrd="0" presId="urn:microsoft.com/office/officeart/2005/8/layout/default"/>
    <dgm:cxn modelId="{9E86B0BB-E0EC-4A78-9627-22DE4BD961D5}" srcId="{FE740170-2EB8-4CD7-A189-37F9A7155A66}" destId="{663447C5-D7E0-4240-8F6C-EC4DF477EE77}" srcOrd="0" destOrd="0" parTransId="{05183613-4291-4C07-BEBA-3F98F0854845}" sibTransId="{69F19DD0-4AFB-4D56-A8BF-5D884870C8F3}"/>
    <dgm:cxn modelId="{212FC835-EF10-4357-AED6-BB7AB7EF8478}" srcId="{023F7B5E-DA8E-4416-A193-2C8403217A49}" destId="{584442E8-0A57-4601-9BE4-47A5B7FE172D}" srcOrd="0" destOrd="0" parTransId="{1AACEFE5-7011-4E14-AD26-3CDF95C7E79B}" sibTransId="{E1211804-4E4F-4C32-B28D-F798C74E453C}"/>
    <dgm:cxn modelId="{A3D4516C-F4C8-48F6-9D21-CAB8F9AF71CA}" type="presOf" srcId="{B2FFE3A2-FE4B-4462-85E9-40F48E062C56}" destId="{01BBAB57-446F-4412-9561-726C852BBDE8}" srcOrd="0" destOrd="1" presId="urn:microsoft.com/office/officeart/2005/8/layout/default"/>
    <dgm:cxn modelId="{1623277F-22B5-4FA9-9D9A-CD0F7012BDF7}" srcId="{663447C5-D7E0-4240-8F6C-EC4DF477EE77}" destId="{5C9A0CB1-E151-42A2-99E8-7478F18C0D88}" srcOrd="0" destOrd="0" parTransId="{A2FA68DC-1D20-4C19-9EA6-B15B7E0E9BCC}" sibTransId="{96B070F1-EE09-4FB4-B098-06B49EAB56AB}"/>
    <dgm:cxn modelId="{E7482485-250B-431D-B493-BA62EF6798A5}" type="presOf" srcId="{FE740170-2EB8-4CD7-A189-37F9A7155A66}" destId="{090A0824-263B-4590-80D7-7ECE92A29888}" srcOrd="0" destOrd="0" presId="urn:microsoft.com/office/officeart/2005/8/layout/default"/>
    <dgm:cxn modelId="{2E7437FE-3F11-4BD7-A75D-6FDBEC8DB62B}" type="presOf" srcId="{584442E8-0A57-4601-9BE4-47A5B7FE172D}" destId="{07CF7615-0060-4D7C-BCEA-D8125D124733}" srcOrd="0" destOrd="1" presId="urn:microsoft.com/office/officeart/2005/8/layout/default"/>
    <dgm:cxn modelId="{DA705409-5AC6-43D8-A0EF-127C8F74F1ED}" srcId="{663447C5-D7E0-4240-8F6C-EC4DF477EE77}" destId="{45EF22B6-577B-4992-859C-3F46E501D940}" srcOrd="2" destOrd="0" parTransId="{ABF7C3BC-B6B7-423B-B435-8B93C256C292}" sibTransId="{86483AA8-BDF0-49AF-8C32-CDC949E116C1}"/>
    <dgm:cxn modelId="{9352BC02-5AA4-4616-9286-8EABC015065A}" srcId="{0EA38C0D-8565-463D-8EE8-3353DD7BBC8C}" destId="{94D7A8C1-7E07-48B1-8EA9-5BFA9DADB0F9}" srcOrd="0" destOrd="0" parTransId="{B874DF0C-D5C7-40F9-914A-75329B7EFA5D}" sibTransId="{AF851339-A0AE-4D4C-B133-955E0764011E}"/>
    <dgm:cxn modelId="{5761152D-BCE1-4F63-8598-DAED1BF32A57}" type="presParOf" srcId="{090A0824-263B-4590-80D7-7ECE92A29888}" destId="{EE3DF31A-180B-45B3-BAB6-C84E4FCE1143}" srcOrd="0" destOrd="0" presId="urn:microsoft.com/office/officeart/2005/8/layout/default"/>
    <dgm:cxn modelId="{81C4E5DA-FE49-4D0E-B39C-B027E4CA9702}" type="presParOf" srcId="{090A0824-263B-4590-80D7-7ECE92A29888}" destId="{56EDB86E-3036-4A94-92F1-3EAD2A8F08E3}" srcOrd="1" destOrd="0" presId="urn:microsoft.com/office/officeart/2005/8/layout/default"/>
    <dgm:cxn modelId="{E9391A72-C65F-4B73-96E9-91DFBF3BF9FD}" type="presParOf" srcId="{090A0824-263B-4590-80D7-7ECE92A29888}" destId="{01BBAB57-446F-4412-9561-726C852BBDE8}" srcOrd="2" destOrd="0" presId="urn:microsoft.com/office/officeart/2005/8/layout/default"/>
    <dgm:cxn modelId="{72C917B5-FEFD-41EB-94E6-DEF8F99A21F0}" type="presParOf" srcId="{090A0824-263B-4590-80D7-7ECE92A29888}" destId="{A4E5009D-7196-4D7B-AB37-5DE7B0B3F418}" srcOrd="3" destOrd="0" presId="urn:microsoft.com/office/officeart/2005/8/layout/default"/>
    <dgm:cxn modelId="{F1F282A4-344C-41C9-A61F-0496854DD72E}" type="presParOf" srcId="{090A0824-263B-4590-80D7-7ECE92A29888}" destId="{C097D7EB-A6FC-4E2A-9582-9C2A204DAE85}" srcOrd="4" destOrd="0" presId="urn:microsoft.com/office/officeart/2005/8/layout/default"/>
    <dgm:cxn modelId="{0FD1C982-E46F-4155-8D27-72323053B8C4}" type="presParOf" srcId="{090A0824-263B-4590-80D7-7ECE92A29888}" destId="{B2C4EB7B-781B-49F3-947C-AB2553E72F6E}" srcOrd="5" destOrd="0" presId="urn:microsoft.com/office/officeart/2005/8/layout/default"/>
    <dgm:cxn modelId="{04038D24-3089-4EF4-BE87-5AA6EC98EEF1}" type="presParOf" srcId="{090A0824-263B-4590-80D7-7ECE92A29888}" destId="{4B0658E2-9C63-403D-9F3B-A469FF430EC2}" srcOrd="6" destOrd="0" presId="urn:microsoft.com/office/officeart/2005/8/layout/default"/>
    <dgm:cxn modelId="{B14ED431-9E2D-4937-8AA4-48A10708AECE}" type="presParOf" srcId="{090A0824-263B-4590-80D7-7ECE92A29888}" destId="{82887D5A-8A93-49A2-AC3C-F9E0BD20FB7F}" srcOrd="7" destOrd="0" presId="urn:microsoft.com/office/officeart/2005/8/layout/default"/>
    <dgm:cxn modelId="{6879287E-009D-4373-92A8-36BB93685750}" type="presParOf" srcId="{090A0824-263B-4590-80D7-7ECE92A29888}" destId="{07CF7615-0060-4D7C-BCEA-D8125D124733}" srcOrd="8" destOrd="0" presId="urn:microsoft.com/office/officeart/2005/8/layout/default"/>
    <dgm:cxn modelId="{43DE302C-0EE2-422F-9D14-61F6AFCF05CA}" type="presParOf" srcId="{090A0824-263B-4590-80D7-7ECE92A29888}" destId="{5FF3AD24-6099-4B30-AFBC-A97E3D4FCDE1}" srcOrd="9" destOrd="0" presId="urn:microsoft.com/office/officeart/2005/8/layout/default"/>
    <dgm:cxn modelId="{99A70D91-CB8F-4226-94EC-15BB3523121D}" type="presParOf" srcId="{090A0824-263B-4590-80D7-7ECE92A29888}" destId="{BE68BCAF-1E49-468F-8E72-CA171C101136}" srcOrd="10" destOrd="0" presId="urn:microsoft.com/office/officeart/2005/8/layout/default"/>
    <dgm:cxn modelId="{5465B3D1-11FB-42A4-B24B-79A3CB7AD9D5}" type="presParOf" srcId="{090A0824-263B-4590-80D7-7ECE92A29888}" destId="{CB38A169-AEC2-4AD1-9B7C-6443E0CEF9D8}" srcOrd="11" destOrd="0" presId="urn:microsoft.com/office/officeart/2005/8/layout/default"/>
    <dgm:cxn modelId="{7CD3E42B-697F-4876-96C5-56358C69FE51}" type="presParOf" srcId="{090A0824-263B-4590-80D7-7ECE92A29888}" destId="{3AC12D18-3F8A-434B-804D-CEFA0D66A494}" srcOrd="12" destOrd="0" presId="urn:microsoft.com/office/officeart/2005/8/layout/default"/>
    <dgm:cxn modelId="{1D4F6409-29CF-4A3F-A431-FDC74AF07C9D}" type="presParOf" srcId="{090A0824-263B-4590-80D7-7ECE92A29888}" destId="{2FC07546-07B7-425E-8118-6E0FF0555B62}" srcOrd="13" destOrd="0" presId="urn:microsoft.com/office/officeart/2005/8/layout/default"/>
    <dgm:cxn modelId="{28718031-586B-4BFC-B240-79004951853E}" type="presParOf" srcId="{090A0824-263B-4590-80D7-7ECE92A29888}" destId="{6C60247D-F707-40B9-A1EC-A03981D1B3B9}" srcOrd="14" destOrd="0" presId="urn:microsoft.com/office/officeart/2005/8/layout/default"/>
    <dgm:cxn modelId="{01FF6423-BC51-4AC7-A8FF-898C8272A444}" type="presParOf" srcId="{090A0824-263B-4590-80D7-7ECE92A29888}" destId="{ABE3E087-F5D0-4651-B392-BEE961700E8E}" srcOrd="15" destOrd="0" presId="urn:microsoft.com/office/officeart/2005/8/layout/default"/>
    <dgm:cxn modelId="{6EE910D9-6B9C-466B-AC04-7570FD65C3C2}" type="presParOf" srcId="{090A0824-263B-4590-80D7-7ECE92A29888}" destId="{C5742982-1790-4EE1-A3AF-01D24FAA895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BAC0B-8488-4FC9-B26B-695DF69869D8}">
      <dsp:nvSpPr>
        <dsp:cNvPr id="0" name=""/>
        <dsp:cNvSpPr/>
      </dsp:nvSpPr>
      <dsp:spPr>
        <a:xfrm>
          <a:off x="0" y="78255"/>
          <a:ext cx="8991600" cy="7776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rtl="0">
            <a:lnSpc>
              <a:spcPct val="90000"/>
            </a:lnSpc>
            <a:spcBef>
              <a:spcPct val="0"/>
            </a:spcBef>
            <a:spcAft>
              <a:spcPct val="35000"/>
            </a:spcAft>
            <a:buNone/>
          </a:pPr>
          <a:r>
            <a:rPr lang="en-US" sz="2700" kern="1200" dirty="0"/>
            <a:t>AmiraUSA offers diverse services in areas of: </a:t>
          </a:r>
        </a:p>
      </dsp:txBody>
      <dsp:txXfrm>
        <a:off x="0" y="78255"/>
        <a:ext cx="8991600" cy="777600"/>
      </dsp:txXfrm>
    </dsp:sp>
    <dsp:sp modelId="{E62339A8-FDAD-4279-86CF-C4D7988B33B2}">
      <dsp:nvSpPr>
        <dsp:cNvPr id="0" name=""/>
        <dsp:cNvSpPr/>
      </dsp:nvSpPr>
      <dsp:spPr>
        <a:xfrm>
          <a:off x="0" y="855855"/>
          <a:ext cx="8991600" cy="340928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rtl="0">
            <a:lnSpc>
              <a:spcPct val="90000"/>
            </a:lnSpc>
            <a:spcBef>
              <a:spcPct val="0"/>
            </a:spcBef>
            <a:spcAft>
              <a:spcPct val="15000"/>
            </a:spcAft>
            <a:buChar char="•"/>
          </a:pPr>
          <a:r>
            <a:rPr lang="en-US" sz="2700" kern="1200"/>
            <a:t>Financial advisory</a:t>
          </a:r>
        </a:p>
        <a:p>
          <a:pPr marL="228600" lvl="1" indent="-228600" algn="l" defTabSz="1200150" rtl="0">
            <a:lnSpc>
              <a:spcPct val="90000"/>
            </a:lnSpc>
            <a:spcBef>
              <a:spcPct val="0"/>
            </a:spcBef>
            <a:spcAft>
              <a:spcPct val="15000"/>
            </a:spcAft>
            <a:buChar char="•"/>
          </a:pPr>
          <a:r>
            <a:rPr lang="en-US" sz="2700" kern="1200"/>
            <a:t>Investments </a:t>
          </a:r>
        </a:p>
        <a:p>
          <a:pPr marL="228600" lvl="1" indent="-228600" algn="l" defTabSz="1200150" rtl="0">
            <a:lnSpc>
              <a:spcPct val="90000"/>
            </a:lnSpc>
            <a:spcBef>
              <a:spcPct val="0"/>
            </a:spcBef>
            <a:spcAft>
              <a:spcPct val="15000"/>
            </a:spcAft>
            <a:buChar char="•"/>
          </a:pPr>
          <a:r>
            <a:rPr lang="en-US" sz="2700" kern="1200" dirty="0"/>
            <a:t>Consulting on Business Development, Corporate Financing, Structuring, Strategies and delivering solutions towards capital growth objectives. </a:t>
          </a:r>
        </a:p>
        <a:p>
          <a:pPr marL="228600" lvl="1" indent="-228600" algn="l" defTabSz="1200150" rtl="0">
            <a:lnSpc>
              <a:spcPct val="90000"/>
            </a:lnSpc>
            <a:spcBef>
              <a:spcPct val="0"/>
            </a:spcBef>
            <a:spcAft>
              <a:spcPct val="15000"/>
            </a:spcAft>
            <a:buChar char="•"/>
          </a:pPr>
          <a:r>
            <a:rPr lang="en-US" sz="2700" kern="1200" dirty="0"/>
            <a:t>Assist in securing/and providing investment and funds for Capital to undertake large capital projects beginning from conception, execution and delivery.</a:t>
          </a:r>
        </a:p>
      </dsp:txBody>
      <dsp:txXfrm>
        <a:off x="0" y="855855"/>
        <a:ext cx="8991600" cy="3409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A7141-5B4A-49A8-A78B-1303ACEB77FC}">
      <dsp:nvSpPr>
        <dsp:cNvPr id="0" name=""/>
        <dsp:cNvSpPr/>
      </dsp:nvSpPr>
      <dsp:spPr>
        <a:xfrm rot="5400000">
          <a:off x="-1314019" y="1372057"/>
          <a:ext cx="6300879" cy="374904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2044700" rtl="0">
            <a:lnSpc>
              <a:spcPct val="90000"/>
            </a:lnSpc>
            <a:spcBef>
              <a:spcPct val="0"/>
            </a:spcBef>
            <a:spcAft>
              <a:spcPct val="35000"/>
            </a:spcAft>
            <a:buNone/>
          </a:pPr>
          <a:r>
            <a:rPr lang="en-US" sz="4600" b="1" kern="1200" dirty="0"/>
            <a:t>Loans and Deferred Payment Financing</a:t>
          </a:r>
          <a:endParaRPr lang="en-US" sz="4600" kern="1200" dirty="0"/>
        </a:p>
      </dsp:txBody>
      <dsp:txXfrm rot="-5400000">
        <a:off x="-38099" y="1970657"/>
        <a:ext cx="3749040" cy="2551839"/>
      </dsp:txXfrm>
    </dsp:sp>
    <dsp:sp modelId="{1F8A085E-11A3-42F8-AF37-23667A07571E}">
      <dsp:nvSpPr>
        <dsp:cNvPr id="0" name=""/>
        <dsp:cNvSpPr/>
      </dsp:nvSpPr>
      <dsp:spPr>
        <a:xfrm rot="5400000">
          <a:off x="4217184" y="-578661"/>
          <a:ext cx="4611071" cy="577595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rtl="0">
            <a:lnSpc>
              <a:spcPct val="90000"/>
            </a:lnSpc>
            <a:spcBef>
              <a:spcPct val="0"/>
            </a:spcBef>
            <a:spcAft>
              <a:spcPct val="15000"/>
            </a:spcAft>
            <a:buChar char="•"/>
          </a:pPr>
          <a:r>
            <a:rPr lang="en-US" sz="2900" b="1" kern="1200" dirty="0"/>
            <a:t>We provide advice and can work with our parent company Amira Group to utilize the use of State issued Sovereign Guarantee or Bank Guarantee format ICC 458, 500 or 600 to secure capital for industrial and infrastructure projects. </a:t>
          </a:r>
        </a:p>
      </dsp:txBody>
      <dsp:txXfrm rot="-5400000">
        <a:off x="3634741" y="228876"/>
        <a:ext cx="5550864" cy="41608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A7141-5B4A-49A8-A78B-1303ACEB77FC}">
      <dsp:nvSpPr>
        <dsp:cNvPr id="0" name=""/>
        <dsp:cNvSpPr/>
      </dsp:nvSpPr>
      <dsp:spPr>
        <a:xfrm rot="5400000">
          <a:off x="-1314019" y="1372057"/>
          <a:ext cx="6300879" cy="3749040"/>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rtl="0">
            <a:lnSpc>
              <a:spcPct val="90000"/>
            </a:lnSpc>
            <a:spcBef>
              <a:spcPct val="0"/>
            </a:spcBef>
            <a:spcAft>
              <a:spcPct val="35000"/>
            </a:spcAft>
            <a:buNone/>
          </a:pPr>
          <a:r>
            <a:rPr lang="en-US" sz="4800" b="1" kern="1200" dirty="0"/>
            <a:t>Credit Card Solutions &amp; Services</a:t>
          </a:r>
          <a:endParaRPr lang="en-US" sz="4800" kern="1200" dirty="0"/>
        </a:p>
      </dsp:txBody>
      <dsp:txXfrm rot="-5400000">
        <a:off x="-38099" y="1970657"/>
        <a:ext cx="3749040" cy="2551839"/>
      </dsp:txXfrm>
    </dsp:sp>
    <dsp:sp modelId="{1F8A085E-11A3-42F8-AF37-23667A07571E}">
      <dsp:nvSpPr>
        <dsp:cNvPr id="0" name=""/>
        <dsp:cNvSpPr/>
      </dsp:nvSpPr>
      <dsp:spPr>
        <a:xfrm rot="5400000">
          <a:off x="4217184" y="-578661"/>
          <a:ext cx="4611071" cy="5775958"/>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rtl="0">
            <a:lnSpc>
              <a:spcPct val="90000"/>
            </a:lnSpc>
            <a:spcBef>
              <a:spcPct val="0"/>
            </a:spcBef>
            <a:spcAft>
              <a:spcPct val="15000"/>
            </a:spcAft>
            <a:buChar char="•"/>
          </a:pPr>
          <a:r>
            <a:rPr lang="en-US" sz="2700" b="1" kern="1200" dirty="0"/>
            <a:t>With our industry partner we are able to offer a variety of Credit and Debit Processing Cards, Gift and Loyalty Cards, Electronic Check Conversion, Restaurant and Retail POS Systems, Credit Card Terminals, Mobile Processing, Cash Advance Programs, ATM Machines, Internet Solutions &amp; </a:t>
          </a:r>
          <a:r>
            <a:rPr lang="en-US" sz="2700" b="1" kern="1200" dirty="0" err="1"/>
            <a:t>eCommerce</a:t>
          </a:r>
          <a:r>
            <a:rPr lang="en-US" sz="2700" b="1" kern="1200" dirty="0"/>
            <a:t> Packages.</a:t>
          </a:r>
        </a:p>
      </dsp:txBody>
      <dsp:txXfrm rot="-5400000">
        <a:off x="3634741" y="228876"/>
        <a:ext cx="5550864" cy="41608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95535-037E-4C47-8A73-8B61570C4B25}">
      <dsp:nvSpPr>
        <dsp:cNvPr id="0" name=""/>
        <dsp:cNvSpPr/>
      </dsp:nvSpPr>
      <dsp:spPr>
        <a:xfrm rot="10800000">
          <a:off x="2971771" y="0"/>
          <a:ext cx="6801897" cy="3108623"/>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4"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chemeClr val="tx1"/>
              </a:solidFill>
            </a:rPr>
            <a:t>Refinery Building and Refining</a:t>
          </a:r>
          <a:endParaRPr lang="en-US" sz="2000" kern="1200" dirty="0">
            <a:solidFill>
              <a:schemeClr val="tx1"/>
            </a:solidFill>
          </a:endParaRPr>
        </a:p>
        <a:p>
          <a:pPr marL="0" lvl="0" indent="0" algn="ctr" defTabSz="889000">
            <a:lnSpc>
              <a:spcPct val="90000"/>
            </a:lnSpc>
            <a:spcBef>
              <a:spcPct val="0"/>
            </a:spcBef>
            <a:spcAft>
              <a:spcPct val="35000"/>
            </a:spcAft>
            <a:buNone/>
          </a:pPr>
          <a:r>
            <a:rPr lang="en-US" sz="1600" b="0" kern="1200" dirty="0">
              <a:solidFill>
                <a:schemeClr val="tx1"/>
              </a:solidFill>
            </a:rPr>
            <a:t>With our industry partners we have long-standing refining expertise. AMIRA has successfully delivered a number of refining projects throughout the world, ranging from conceptual, technical and economic studies to revamps, expansions and world-scale new build. </a:t>
          </a:r>
        </a:p>
        <a:p>
          <a:pPr marL="0" lvl="0" indent="0" algn="ctr" defTabSz="889000">
            <a:lnSpc>
              <a:spcPct val="90000"/>
            </a:lnSpc>
            <a:spcBef>
              <a:spcPct val="0"/>
            </a:spcBef>
            <a:spcAft>
              <a:spcPct val="35000"/>
            </a:spcAft>
            <a:buNone/>
          </a:pPr>
          <a:r>
            <a:rPr lang="en-US" sz="1600" b="0" kern="1200" dirty="0">
              <a:solidFill>
                <a:schemeClr val="tx1"/>
              </a:solidFill>
            </a:rPr>
            <a:t>We deliver high quality, cost-effective solutions and offer large expert engineering resources available in the industry. This strength, coupled with our global network of engineering partners, allows us to mobilize large teams very quickly to meet the most demanding schedules.</a:t>
          </a:r>
        </a:p>
      </dsp:txBody>
      <dsp:txXfrm rot="10800000">
        <a:off x="3748927" y="0"/>
        <a:ext cx="6024741" cy="3108623"/>
      </dsp:txXfrm>
    </dsp:sp>
    <dsp:sp modelId="{357CCE44-B477-48FA-B59F-3886E0DDCA81}">
      <dsp:nvSpPr>
        <dsp:cNvPr id="0" name=""/>
        <dsp:cNvSpPr/>
      </dsp:nvSpPr>
      <dsp:spPr>
        <a:xfrm>
          <a:off x="1180354" y="394751"/>
          <a:ext cx="2212857" cy="23200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9EAAF-1D0C-49B2-86E7-5513C1F3F8FB}">
      <dsp:nvSpPr>
        <dsp:cNvPr id="0" name=""/>
        <dsp:cNvSpPr/>
      </dsp:nvSpPr>
      <dsp:spPr>
        <a:xfrm rot="10800000">
          <a:off x="3033473" y="3313809"/>
          <a:ext cx="6755683" cy="290679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4" tIns="76200" rIns="14224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solidFill>
                <a:srgbClr val="000000"/>
              </a:solidFill>
            </a:rPr>
            <a:t>Water Supply Systems</a:t>
          </a:r>
          <a:endParaRPr lang="en-US" sz="2000" kern="1200" dirty="0">
            <a:solidFill>
              <a:srgbClr val="000000"/>
            </a:solidFill>
          </a:endParaRPr>
        </a:p>
        <a:p>
          <a:pPr marL="0" lvl="0" indent="0" algn="ctr" defTabSz="889000">
            <a:lnSpc>
              <a:spcPct val="90000"/>
            </a:lnSpc>
            <a:spcBef>
              <a:spcPct val="0"/>
            </a:spcBef>
            <a:spcAft>
              <a:spcPct val="35000"/>
            </a:spcAft>
            <a:buNone/>
          </a:pPr>
          <a:r>
            <a:rPr lang="en-US" sz="1600" kern="1200" dirty="0">
              <a:solidFill>
                <a:srgbClr val="000000"/>
              </a:solidFill>
            </a:rPr>
            <a:t>AMIRA partners with industry leaders to develop seawater and brackish water desalination systems and water management. The stationary, modular and energy-efficient desalination systems development has reached serious maturity and represents a sustainable concept for the world’s potable water supply.</a:t>
          </a:r>
        </a:p>
        <a:p>
          <a:pPr marL="0" lvl="0" indent="0" algn="ctr" defTabSz="889000">
            <a:lnSpc>
              <a:spcPct val="90000"/>
            </a:lnSpc>
            <a:spcBef>
              <a:spcPct val="0"/>
            </a:spcBef>
            <a:spcAft>
              <a:spcPct val="35000"/>
            </a:spcAft>
            <a:buNone/>
          </a:pPr>
          <a:r>
            <a:rPr lang="en-US" sz="1600" kern="1200" dirty="0">
              <a:solidFill>
                <a:srgbClr val="000000"/>
              </a:solidFill>
            </a:rPr>
            <a:t>Through our partners we provide; Solar Water Distillation and Distribution water reuse systems powered by renewable energy.</a:t>
          </a:r>
        </a:p>
        <a:p>
          <a:pPr marL="0" lvl="0" indent="0" algn="just" defTabSz="889000" rtl="0">
            <a:lnSpc>
              <a:spcPct val="90000"/>
            </a:lnSpc>
            <a:spcBef>
              <a:spcPct val="0"/>
            </a:spcBef>
            <a:spcAft>
              <a:spcPct val="35000"/>
            </a:spcAft>
            <a:buNone/>
          </a:pPr>
          <a:endParaRPr lang="en-US" sz="1600" kern="1200" dirty="0">
            <a:solidFill>
              <a:srgbClr val="000000"/>
            </a:solidFill>
          </a:endParaRPr>
        </a:p>
      </dsp:txBody>
      <dsp:txXfrm rot="10800000">
        <a:off x="3760171" y="3313809"/>
        <a:ext cx="6028985" cy="2906791"/>
      </dsp:txXfrm>
    </dsp:sp>
    <dsp:sp modelId="{2F3F46F3-0F06-4B07-AD57-7F0AB58296EA}">
      <dsp:nvSpPr>
        <dsp:cNvPr id="0" name=""/>
        <dsp:cNvSpPr/>
      </dsp:nvSpPr>
      <dsp:spPr>
        <a:xfrm>
          <a:off x="1036374" y="3542758"/>
          <a:ext cx="2621104" cy="249892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95535-037E-4C47-8A73-8B61570C4B25}">
      <dsp:nvSpPr>
        <dsp:cNvPr id="0" name=""/>
        <dsp:cNvSpPr/>
      </dsp:nvSpPr>
      <dsp:spPr>
        <a:xfrm rot="10800000">
          <a:off x="2293509" y="3542"/>
          <a:ext cx="6739509" cy="238385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215" tIns="83820"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chemeClr val="accent2">
                  <a:lumMod val="50000"/>
                </a:schemeClr>
              </a:solidFill>
            </a:rPr>
            <a:t>Electricity Generation Power Plants</a:t>
          </a:r>
          <a:endParaRPr lang="en-US" sz="2200" kern="1200" dirty="0">
            <a:solidFill>
              <a:schemeClr val="accent2">
                <a:lumMod val="50000"/>
              </a:schemeClr>
            </a:solidFill>
          </a:endParaRPr>
        </a:p>
        <a:p>
          <a:pPr marL="171450" lvl="1" indent="-171450" algn="l" defTabSz="755650" rtl="0">
            <a:lnSpc>
              <a:spcPct val="90000"/>
            </a:lnSpc>
            <a:spcBef>
              <a:spcPct val="0"/>
            </a:spcBef>
            <a:spcAft>
              <a:spcPct val="15000"/>
            </a:spcAft>
            <a:buChar char="•"/>
          </a:pPr>
          <a:r>
            <a:rPr lang="en-US" sz="1700" kern="1200" dirty="0">
              <a:solidFill>
                <a:schemeClr val="accent2">
                  <a:lumMod val="50000"/>
                </a:schemeClr>
              </a:solidFill>
            </a:rPr>
            <a:t>AMIRA with our industry partners are a leading global provider of full-service, value-added EPC contractor and front end engineering and design, installation and commissioning, OEM provider of services and maintenance to include: Power plants and power generation services, Transmission lines, Step up Transformers, Sub-stations.</a:t>
          </a:r>
        </a:p>
      </dsp:txBody>
      <dsp:txXfrm rot="10800000">
        <a:off x="2889473" y="3542"/>
        <a:ext cx="6143545" cy="2383857"/>
      </dsp:txXfrm>
    </dsp:sp>
    <dsp:sp modelId="{357CCE44-B477-48FA-B59F-3886E0DDCA81}">
      <dsp:nvSpPr>
        <dsp:cNvPr id="0" name=""/>
        <dsp:cNvSpPr/>
      </dsp:nvSpPr>
      <dsp:spPr>
        <a:xfrm>
          <a:off x="1101581" y="3542"/>
          <a:ext cx="2383857" cy="2383857"/>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9EAAF-1D0C-49B2-86E7-5513C1F3F8FB}">
      <dsp:nvSpPr>
        <dsp:cNvPr id="0" name=""/>
        <dsp:cNvSpPr/>
      </dsp:nvSpPr>
      <dsp:spPr>
        <a:xfrm rot="10800000">
          <a:off x="2293509" y="3098999"/>
          <a:ext cx="6739509" cy="2383857"/>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215" tIns="83820" rIns="156464" bIns="83820" numCol="1" spcCol="1270" anchor="t" anchorCtr="0">
          <a:noAutofit/>
        </a:bodyPr>
        <a:lstStyle/>
        <a:p>
          <a:pPr marL="0" lvl="0" indent="0" algn="l" defTabSz="977900" rtl="0">
            <a:lnSpc>
              <a:spcPct val="90000"/>
            </a:lnSpc>
            <a:spcBef>
              <a:spcPct val="0"/>
            </a:spcBef>
            <a:spcAft>
              <a:spcPct val="35000"/>
            </a:spcAft>
            <a:buNone/>
          </a:pPr>
          <a:r>
            <a:rPr lang="en-US" sz="2200" b="1" kern="1200" dirty="0">
              <a:solidFill>
                <a:schemeClr val="accent2">
                  <a:lumMod val="50000"/>
                </a:schemeClr>
              </a:solidFill>
            </a:rPr>
            <a:t>Renewable Energy Systems</a:t>
          </a:r>
          <a:endParaRPr lang="en-US" sz="2200" kern="1200" dirty="0">
            <a:solidFill>
              <a:schemeClr val="accent2">
                <a:lumMod val="50000"/>
              </a:schemeClr>
            </a:solidFill>
          </a:endParaRPr>
        </a:p>
        <a:p>
          <a:pPr marL="171450" lvl="1" indent="-171450" algn="l" defTabSz="755650" rtl="0">
            <a:lnSpc>
              <a:spcPct val="90000"/>
            </a:lnSpc>
            <a:spcBef>
              <a:spcPct val="0"/>
            </a:spcBef>
            <a:spcAft>
              <a:spcPct val="15000"/>
            </a:spcAft>
            <a:buChar char="•"/>
          </a:pPr>
          <a:r>
            <a:rPr lang="en-US" sz="1700" kern="1200" dirty="0">
              <a:solidFill>
                <a:schemeClr val="accent2">
                  <a:lumMod val="50000"/>
                </a:schemeClr>
              </a:solidFill>
            </a:rPr>
            <a:t>AMIRA with our industry partners offer full service solutions, EPC contracting and OEM provider of services and maintenance to include: Solar industry systems, Solar housing systems, Thermal Solar, Steam systems, Street-lightning systems, Photovoltaic systems, Wind Energy.</a:t>
          </a:r>
        </a:p>
      </dsp:txBody>
      <dsp:txXfrm rot="10800000">
        <a:off x="2889473" y="3098999"/>
        <a:ext cx="6143545" cy="2383857"/>
      </dsp:txXfrm>
    </dsp:sp>
    <dsp:sp modelId="{2F3F46F3-0F06-4B07-AD57-7F0AB58296EA}">
      <dsp:nvSpPr>
        <dsp:cNvPr id="0" name=""/>
        <dsp:cNvSpPr/>
      </dsp:nvSpPr>
      <dsp:spPr>
        <a:xfrm>
          <a:off x="1101581" y="3098999"/>
          <a:ext cx="2383857" cy="2383857"/>
        </a:xfrm>
        <a:prstGeom prst="ellipse">
          <a:avLst/>
        </a:prstGeom>
        <a:blipFill rotWithShape="1">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65518-E04C-474A-A032-A16DBC2213BA}">
      <dsp:nvSpPr>
        <dsp:cNvPr id="0" name=""/>
        <dsp:cNvSpPr/>
      </dsp:nvSpPr>
      <dsp:spPr>
        <a:xfrm>
          <a:off x="0" y="169289"/>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Amira</a:t>
          </a:r>
          <a:r>
            <a:rPr lang="en-US" sz="1100" b="1" kern="1200" dirty="0">
              <a:solidFill>
                <a:schemeClr val="accent2">
                  <a:lumMod val="50000"/>
                </a:schemeClr>
              </a:solidFill>
            </a:rPr>
            <a:t> Industries</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Oil blocks explorations and development worldwide </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www.amiraindustries.co.uk </a:t>
          </a:r>
        </a:p>
      </dsp:txBody>
      <dsp:txXfrm>
        <a:off x="0" y="169289"/>
        <a:ext cx="2539338" cy="1523603"/>
      </dsp:txXfrm>
    </dsp:sp>
    <dsp:sp modelId="{200BA173-0060-406D-A29B-2D8216144D12}">
      <dsp:nvSpPr>
        <dsp:cNvPr id="0" name=""/>
        <dsp:cNvSpPr/>
      </dsp:nvSpPr>
      <dsp:spPr>
        <a:xfrm>
          <a:off x="2793272" y="169289"/>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GEPetrol</a:t>
          </a:r>
          <a:r>
            <a:rPr lang="en-US" sz="1100" b="1" kern="1200" dirty="0">
              <a:solidFill>
                <a:schemeClr val="accent2">
                  <a:lumMod val="50000"/>
                </a:schemeClr>
              </a:solidFill>
            </a:rPr>
            <a:t>/JVA Partner and Financial Mandate and Consultant</a:t>
          </a:r>
        </a:p>
        <a:p>
          <a:pPr marL="0" lvl="0" indent="0" algn="l" defTabSz="488950">
            <a:lnSpc>
              <a:spcPct val="90000"/>
            </a:lnSpc>
            <a:spcBef>
              <a:spcPct val="0"/>
            </a:spcBef>
            <a:spcAft>
              <a:spcPct val="35000"/>
            </a:spcAft>
            <a:buNone/>
          </a:pPr>
          <a:r>
            <a:rPr lang="en-US" sz="1100" b="1" kern="1200" dirty="0">
              <a:solidFill>
                <a:schemeClr val="accent2">
                  <a:lumMod val="50000"/>
                </a:schemeClr>
              </a:solidFill>
            </a:rPr>
            <a:t>The National Oil Company of Equatorial Guinea</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Oil blocks exploration and development </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www.equatorialoil.com</a:t>
          </a:r>
        </a:p>
      </dsp:txBody>
      <dsp:txXfrm>
        <a:off x="2793272" y="169289"/>
        <a:ext cx="2539338" cy="1523603"/>
      </dsp:txXfrm>
    </dsp:sp>
    <dsp:sp modelId="{F91FEF30-5680-482A-BDB8-8FC18C42E1B4}">
      <dsp:nvSpPr>
        <dsp:cNvPr id="0" name=""/>
        <dsp:cNvSpPr/>
      </dsp:nvSpPr>
      <dsp:spPr>
        <a:xfrm>
          <a:off x="5586544" y="169289"/>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Newtech</a:t>
          </a:r>
          <a:r>
            <a:rPr lang="en-US" sz="1100" b="1" kern="1200" dirty="0">
              <a:solidFill>
                <a:schemeClr val="accent2">
                  <a:lumMod val="50000"/>
                </a:schemeClr>
              </a:solidFill>
            </a:rPr>
            <a:t> Industrial Group</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Primary focus in the oil and gas and derivatives trading to include non-ferrous minerals and urea, engineering capabilities in refining projects and value added services (insurance, shipping and logistics)</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www.newtech-group.com </a:t>
          </a:r>
        </a:p>
      </dsp:txBody>
      <dsp:txXfrm>
        <a:off x="5586544" y="169289"/>
        <a:ext cx="2539338" cy="1523603"/>
      </dsp:txXfrm>
    </dsp:sp>
    <dsp:sp modelId="{654E638E-B284-4EA7-AF57-9E102BDBFB8C}">
      <dsp:nvSpPr>
        <dsp:cNvPr id="0" name=""/>
        <dsp:cNvSpPr/>
      </dsp:nvSpPr>
      <dsp:spPr>
        <a:xfrm>
          <a:off x="0" y="1946826"/>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 Well Perform </a:t>
          </a:r>
          <a:r>
            <a:rPr lang="en-US" sz="1100" b="1" kern="1200" dirty="0" err="1">
              <a:solidFill>
                <a:schemeClr val="accent2">
                  <a:lumMod val="50000"/>
                </a:schemeClr>
              </a:solidFill>
            </a:rPr>
            <a:t>ApS</a:t>
          </a:r>
          <a:r>
            <a:rPr lang="en-US" sz="1100" b="1" kern="1200" dirty="0">
              <a:solidFill>
                <a:schemeClr val="accent2">
                  <a:lumMod val="50000"/>
                </a:schemeClr>
              </a:solidFill>
            </a:rPr>
            <a:t> </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Integrated oil and gas drilling and well services and maintenance Geothermal and Mineral Industries</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www.wellperform.com </a:t>
          </a:r>
        </a:p>
      </dsp:txBody>
      <dsp:txXfrm>
        <a:off x="0" y="1946826"/>
        <a:ext cx="2539338" cy="1523603"/>
      </dsp:txXfrm>
    </dsp:sp>
    <dsp:sp modelId="{8045AB52-7B68-4FBA-AD37-04D9AA89916B}">
      <dsp:nvSpPr>
        <dsp:cNvPr id="0" name=""/>
        <dsp:cNvSpPr/>
      </dsp:nvSpPr>
      <dsp:spPr>
        <a:xfrm>
          <a:off x="2793272" y="1946826"/>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Kepis &amp; </a:t>
          </a:r>
          <a:r>
            <a:rPr lang="en-US" sz="1100" b="1" kern="1200" dirty="0" err="1">
              <a:solidFill>
                <a:schemeClr val="accent2">
                  <a:lumMod val="50000"/>
                </a:schemeClr>
              </a:solidFill>
            </a:rPr>
            <a:t>Pobe</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Oil blocks and gas field’s investment and development. </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www.kepisandpobe.com</a:t>
          </a:r>
        </a:p>
      </dsp:txBody>
      <dsp:txXfrm>
        <a:off x="2793272" y="1946826"/>
        <a:ext cx="2539338" cy="1523603"/>
      </dsp:txXfrm>
    </dsp:sp>
    <dsp:sp modelId="{EC54F293-E2B4-4DFF-95F4-47454589CD8E}">
      <dsp:nvSpPr>
        <dsp:cNvPr id="0" name=""/>
        <dsp:cNvSpPr/>
      </dsp:nvSpPr>
      <dsp:spPr>
        <a:xfrm>
          <a:off x="5586544" y="1981198"/>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Power Generation Services, </a:t>
          </a:r>
          <a:r>
            <a:rPr lang="en-US" sz="1100" b="1" kern="1200" dirty="0" err="1">
              <a:solidFill>
                <a:schemeClr val="accent2">
                  <a:lumMod val="50000"/>
                </a:schemeClr>
              </a:solidFill>
            </a:rPr>
            <a:t>Inc</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EPC power plants builder and services contractor</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www.powergenerationservicesinc.com</a:t>
          </a:r>
        </a:p>
      </dsp:txBody>
      <dsp:txXfrm>
        <a:off x="5586544" y="1981198"/>
        <a:ext cx="2539338" cy="1523603"/>
      </dsp:txXfrm>
    </dsp:sp>
    <dsp:sp modelId="{BCB0186B-BE8D-4D07-9DB7-266F747C2BB7}">
      <dsp:nvSpPr>
        <dsp:cNvPr id="0" name=""/>
        <dsp:cNvSpPr/>
      </dsp:nvSpPr>
      <dsp:spPr>
        <a:xfrm>
          <a:off x="0" y="3724363"/>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Inglett</a:t>
          </a:r>
          <a:r>
            <a:rPr lang="en-US" sz="1100" b="1" kern="1200" dirty="0">
              <a:solidFill>
                <a:schemeClr val="accent2">
                  <a:lumMod val="50000"/>
                </a:schemeClr>
              </a:solidFill>
            </a:rPr>
            <a:t> &amp; Stubbs, LLC </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Commercial and residential electrical contractor and EPC power plants and power generation services contractor.</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www.inglett-stubbs.com </a:t>
          </a:r>
        </a:p>
      </dsp:txBody>
      <dsp:txXfrm>
        <a:off x="0" y="3724363"/>
        <a:ext cx="2539338" cy="1523603"/>
      </dsp:txXfrm>
    </dsp:sp>
    <dsp:sp modelId="{F43FF886-4110-4E4C-9B4E-0060432B54E2}">
      <dsp:nvSpPr>
        <dsp:cNvPr id="0" name=""/>
        <dsp:cNvSpPr/>
      </dsp:nvSpPr>
      <dsp:spPr>
        <a:xfrm>
          <a:off x="5562598" y="3733794"/>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Endaxi</a:t>
          </a:r>
          <a:r>
            <a:rPr lang="en-US" sz="1100" b="1" kern="1200" dirty="0">
              <a:solidFill>
                <a:schemeClr val="accent2">
                  <a:lumMod val="50000"/>
                </a:schemeClr>
              </a:solidFill>
            </a:rPr>
            <a:t> Capital Partners, </a:t>
          </a:r>
          <a:r>
            <a:rPr lang="en-US" sz="1100" b="1" kern="1200" dirty="0" err="1">
              <a:solidFill>
                <a:schemeClr val="accent2">
                  <a:lumMod val="50000"/>
                </a:schemeClr>
              </a:solidFill>
            </a:rPr>
            <a:t>Inc</a:t>
          </a:r>
          <a:r>
            <a:rPr lang="en-US" sz="1100" b="1" kern="1200" dirty="0">
              <a:solidFill>
                <a:schemeClr val="accent2">
                  <a:lumMod val="50000"/>
                </a:schemeClr>
              </a:solidFill>
            </a:rPr>
            <a:t> </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Infra-structure and projects (refineries and power plants) capital investment. </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www.endaxicapital.com </a:t>
          </a:r>
        </a:p>
      </dsp:txBody>
      <dsp:txXfrm>
        <a:off x="5562598" y="3733794"/>
        <a:ext cx="2539338" cy="1523603"/>
      </dsp:txXfrm>
    </dsp:sp>
    <dsp:sp modelId="{DD253FBD-0F6D-40AA-A0AE-77272282EC07}">
      <dsp:nvSpPr>
        <dsp:cNvPr id="0" name=""/>
        <dsp:cNvSpPr/>
      </dsp:nvSpPr>
      <dsp:spPr>
        <a:xfrm>
          <a:off x="2819402" y="3733794"/>
          <a:ext cx="2539338" cy="1523603"/>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indent="0" defTabSz="488950">
            <a:lnSpc>
              <a:spcPct val="90000"/>
            </a:lnSpc>
            <a:spcBef>
              <a:spcPct val="0"/>
            </a:spcBef>
            <a:spcAft>
              <a:spcPct val="35000"/>
            </a:spcAft>
            <a:buNone/>
          </a:pPr>
          <a:r>
            <a:rPr lang="en-US" sz="1100" b="1" kern="1200" dirty="0">
              <a:solidFill>
                <a:schemeClr val="accent2">
                  <a:lumMod val="50000"/>
                </a:schemeClr>
              </a:solidFill>
            </a:rPr>
            <a:t>General Stability Inc.</a:t>
          </a:r>
        </a:p>
        <a:p>
          <a:pPr marL="0" lvl="0" indent="0" algn="l" defTabSz="488950">
            <a:lnSpc>
              <a:spcPct val="90000"/>
            </a:lnSpc>
            <a:spcBef>
              <a:spcPct val="0"/>
            </a:spcBef>
            <a:spcAft>
              <a:spcPct val="35000"/>
            </a:spcAft>
            <a:buNone/>
          </a:pPr>
          <a:r>
            <a:rPr lang="en-US" sz="1100" b="1" kern="1200" dirty="0">
              <a:solidFill>
                <a:schemeClr val="accent2">
                  <a:lumMod val="50000"/>
                </a:schemeClr>
              </a:solidFill>
            </a:rPr>
            <a:t>Blackheart International </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Tactical gear and Equipment</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Military, Law Enforcements and Civilians</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www.bhigear.com </a:t>
          </a:r>
        </a:p>
      </dsp:txBody>
      <dsp:txXfrm>
        <a:off x="2819402" y="3733794"/>
        <a:ext cx="2539338" cy="1523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65518-E04C-474A-A032-A16DBC2213BA}">
      <dsp:nvSpPr>
        <dsp:cNvPr id="0" name=""/>
        <dsp:cNvSpPr/>
      </dsp:nvSpPr>
      <dsp:spPr>
        <a:xfrm>
          <a:off x="214074" y="446"/>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Alton-McLean Group </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Drilling supervision and management integrated drilling and oil services.</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www.altonmcleangroup.com</a:t>
          </a:r>
        </a:p>
      </dsp:txBody>
      <dsp:txXfrm>
        <a:off x="214074" y="446"/>
        <a:ext cx="2818953" cy="1691372"/>
      </dsp:txXfrm>
    </dsp:sp>
    <dsp:sp modelId="{46CB3628-3E30-4583-BD3D-F6BF369AFFEF}">
      <dsp:nvSpPr>
        <dsp:cNvPr id="0" name=""/>
        <dsp:cNvSpPr/>
      </dsp:nvSpPr>
      <dsp:spPr>
        <a:xfrm>
          <a:off x="3314923" y="446"/>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Legend Drilling and Workover Services</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www.legenddrillingsa.com</a:t>
          </a:r>
        </a:p>
      </dsp:txBody>
      <dsp:txXfrm>
        <a:off x="3314923" y="446"/>
        <a:ext cx="2818953" cy="1691372"/>
      </dsp:txXfrm>
    </dsp:sp>
    <dsp:sp modelId="{C7C587B5-ABD4-4E9A-93FE-BCBF80581008}">
      <dsp:nvSpPr>
        <dsp:cNvPr id="0" name=""/>
        <dsp:cNvSpPr/>
      </dsp:nvSpPr>
      <dsp:spPr>
        <a:xfrm>
          <a:off x="6415772" y="446"/>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Capital Bankcard</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Credit Cards Solutions and Services</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www.capitalbankcard.com</a:t>
          </a:r>
        </a:p>
      </dsp:txBody>
      <dsp:txXfrm>
        <a:off x="6415772" y="446"/>
        <a:ext cx="2818953" cy="1691372"/>
      </dsp:txXfrm>
    </dsp:sp>
    <dsp:sp modelId="{788CAEF9-F3F6-41C2-943B-C23860236782}">
      <dsp:nvSpPr>
        <dsp:cNvPr id="0" name=""/>
        <dsp:cNvSpPr/>
      </dsp:nvSpPr>
      <dsp:spPr>
        <a:xfrm>
          <a:off x="214074" y="1973713"/>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Abengoa</a:t>
          </a:r>
          <a:r>
            <a:rPr lang="en-US" sz="1100" b="1" kern="1200" dirty="0">
              <a:solidFill>
                <a:schemeClr val="accent2">
                  <a:lumMod val="50000"/>
                </a:schemeClr>
              </a:solidFill>
            </a:rPr>
            <a:t> (MCE: ABG)</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Is an international company that applies innovative tech solutions for sustainable development in energy and environment sectors, generating electricity from the sun, producing biofuels, desalinating sea water or industrial waste recycling. </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www.abengoa.com/www.befesaagua.es </a:t>
          </a:r>
        </a:p>
      </dsp:txBody>
      <dsp:txXfrm>
        <a:off x="214074" y="1973713"/>
        <a:ext cx="2818953" cy="1691372"/>
      </dsp:txXfrm>
    </dsp:sp>
    <dsp:sp modelId="{E9B5F0F1-81A9-4171-8E83-72A39C87E2A3}">
      <dsp:nvSpPr>
        <dsp:cNvPr id="0" name=""/>
        <dsp:cNvSpPr/>
      </dsp:nvSpPr>
      <dsp:spPr>
        <a:xfrm>
          <a:off x="3314923" y="1973713"/>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a:solidFill>
                <a:schemeClr val="accent2">
                  <a:lumMod val="50000"/>
                </a:schemeClr>
              </a:solidFill>
            </a:rPr>
            <a:t>Advanced Solar Photonics, LLC</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ASP is leading manufacturer and R&amp;D center of crystalline silicon PV modules, racking systems, grid-tied inverters, and complete solar kits for residential, commercial, and utility applications in US.</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www.AdvancedSolarPhotonics.com</a:t>
          </a:r>
        </a:p>
      </dsp:txBody>
      <dsp:txXfrm>
        <a:off x="3314923" y="1973713"/>
        <a:ext cx="2818953" cy="1691372"/>
      </dsp:txXfrm>
    </dsp:sp>
    <dsp:sp modelId="{791E5B9B-8D5F-4599-B1AB-43305F9BB32B}">
      <dsp:nvSpPr>
        <dsp:cNvPr id="0" name=""/>
        <dsp:cNvSpPr/>
      </dsp:nvSpPr>
      <dsp:spPr>
        <a:xfrm>
          <a:off x="6415772" y="1973713"/>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Alatec</a:t>
          </a:r>
          <a:r>
            <a:rPr lang="en-US" sz="1100" b="1" kern="1200" dirty="0">
              <a:solidFill>
                <a:schemeClr val="accent2">
                  <a:lumMod val="50000"/>
                </a:schemeClr>
              </a:solidFill>
            </a:rPr>
            <a:t> Group </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Turnkey projects in architecture, consultancy construction, civil, industrial and environmental engineering.</a:t>
          </a: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www.alatec.es </a:t>
          </a:r>
        </a:p>
      </dsp:txBody>
      <dsp:txXfrm>
        <a:off x="6415772" y="1973713"/>
        <a:ext cx="2818953" cy="1691372"/>
      </dsp:txXfrm>
    </dsp:sp>
    <dsp:sp modelId="{4F604535-F927-4ACA-A98C-AE0A2BB03F3F}">
      <dsp:nvSpPr>
        <dsp:cNvPr id="0" name=""/>
        <dsp:cNvSpPr/>
      </dsp:nvSpPr>
      <dsp:spPr>
        <a:xfrm>
          <a:off x="214074" y="3946981"/>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Technokontrol</a:t>
          </a:r>
          <a:endParaRPr lang="en-US" sz="11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Safety products and services system.</a:t>
          </a:r>
          <a:endParaRPr lang="en-US" sz="100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dirty="0">
              <a:solidFill>
                <a:schemeClr val="accent2">
                  <a:lumMod val="50000"/>
                </a:schemeClr>
              </a:solidFill>
            </a:rPr>
            <a:t>www.technokontrol.com</a:t>
          </a:r>
        </a:p>
      </dsp:txBody>
      <dsp:txXfrm>
        <a:off x="214074" y="3946981"/>
        <a:ext cx="2818953" cy="1691372"/>
      </dsp:txXfrm>
    </dsp:sp>
    <dsp:sp modelId="{FE88F3D7-B843-4F72-9476-DDAD8F307B4C}">
      <dsp:nvSpPr>
        <dsp:cNvPr id="0" name=""/>
        <dsp:cNvSpPr/>
      </dsp:nvSpPr>
      <dsp:spPr>
        <a:xfrm>
          <a:off x="3314923" y="3946981"/>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Ommahealthcare</a:t>
          </a:r>
          <a:endParaRPr lang="en-US" sz="1100" b="1"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Hospital EPC contracting and health care services.</a:t>
          </a:r>
          <a:endParaRPr lang="en-US" sz="1000" b="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www.ommahealthcare.com</a:t>
          </a:r>
        </a:p>
      </dsp:txBody>
      <dsp:txXfrm>
        <a:off x="3314923" y="3946981"/>
        <a:ext cx="2818953" cy="1691372"/>
      </dsp:txXfrm>
    </dsp:sp>
    <dsp:sp modelId="{926F21A8-6D36-48F5-8B3C-568C705BC41B}">
      <dsp:nvSpPr>
        <dsp:cNvPr id="0" name=""/>
        <dsp:cNvSpPr/>
      </dsp:nvSpPr>
      <dsp:spPr>
        <a:xfrm>
          <a:off x="6415772" y="3946981"/>
          <a:ext cx="2818953" cy="1691372"/>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182880" rIns="41910" bIns="41910" numCol="1" spcCol="1270" anchor="t" anchorCtr="0">
          <a:noAutofit/>
        </a:bodyPr>
        <a:lstStyle/>
        <a:p>
          <a:pPr marL="0" lvl="0" indent="0" algn="l" defTabSz="488950">
            <a:lnSpc>
              <a:spcPct val="90000"/>
            </a:lnSpc>
            <a:spcBef>
              <a:spcPct val="0"/>
            </a:spcBef>
            <a:spcAft>
              <a:spcPct val="35000"/>
            </a:spcAft>
            <a:buNone/>
          </a:pPr>
          <a:r>
            <a:rPr lang="en-US" sz="1100" b="1" kern="1200" dirty="0" err="1">
              <a:solidFill>
                <a:schemeClr val="accent2">
                  <a:lumMod val="50000"/>
                </a:schemeClr>
              </a:solidFill>
            </a:rPr>
            <a:t>Pinhal</a:t>
          </a:r>
          <a:r>
            <a:rPr lang="en-US" sz="1100" b="1" kern="1200" dirty="0">
              <a:solidFill>
                <a:schemeClr val="accent2">
                  <a:lumMod val="50000"/>
                </a:schemeClr>
              </a:solidFill>
            </a:rPr>
            <a:t> </a:t>
          </a:r>
          <a:r>
            <a:rPr lang="en-US" sz="1100" b="1" kern="1200" dirty="0" err="1">
              <a:solidFill>
                <a:schemeClr val="accent2">
                  <a:lumMod val="50000"/>
                </a:schemeClr>
              </a:solidFill>
            </a:rPr>
            <a:t>Grupo</a:t>
          </a:r>
          <a:r>
            <a:rPr lang="en-US" sz="1100" b="1" kern="1200" dirty="0">
              <a:solidFill>
                <a:schemeClr val="accent2">
                  <a:lumMod val="50000"/>
                </a:schemeClr>
              </a:solidFill>
            </a:rPr>
            <a:t> </a:t>
          </a:r>
          <a:r>
            <a:rPr lang="en-US" sz="1100" b="1" kern="1200" dirty="0" err="1">
              <a:solidFill>
                <a:schemeClr val="accent2">
                  <a:lumMod val="50000"/>
                </a:schemeClr>
              </a:solidFill>
            </a:rPr>
            <a:t>Emresarial</a:t>
          </a:r>
          <a:endParaRPr lang="en-US" sz="1100" b="1"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Sugar plantation owners, processor and supplier.</a:t>
          </a:r>
          <a:endParaRPr lang="en-US" sz="1000" b="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www.grupopinhal.br</a:t>
          </a:r>
        </a:p>
      </dsp:txBody>
      <dsp:txXfrm>
        <a:off x="6415772" y="3946981"/>
        <a:ext cx="2818953" cy="16913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DF31A-180B-45B3-BAB6-C84E4FCE1143}">
      <dsp:nvSpPr>
        <dsp:cNvPr id="0" name=""/>
        <dsp:cNvSpPr/>
      </dsp:nvSpPr>
      <dsp:spPr>
        <a:xfrm>
          <a:off x="115252" y="4104"/>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accent2">
                  <a:lumMod val="50000"/>
                </a:schemeClr>
              </a:solidFill>
            </a:rPr>
            <a:t>Triad Energy Partners, LLC</a:t>
          </a: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Investment solutions in the Energy Sector securitized by Sovereign and Bank Guarantees, Monetizing underground hydrocarbons.</a:t>
          </a:r>
          <a:endParaRPr lang="en-US" sz="1000" b="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Deferred 7-15 years repayment plan</a:t>
          </a:r>
          <a:endParaRPr lang="en-US" sz="1000" b="0"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i="0" kern="1200" dirty="0">
              <a:solidFill>
                <a:schemeClr val="accent2">
                  <a:lumMod val="50000"/>
                </a:schemeClr>
              </a:solidFill>
            </a:rPr>
            <a:t>Borrowing and Lending Practices</a:t>
          </a:r>
          <a:endParaRPr lang="en-US" sz="1000" b="0" kern="1200" dirty="0">
            <a:solidFill>
              <a:schemeClr val="accent2">
                <a:lumMod val="50000"/>
              </a:schemeClr>
            </a:solidFill>
          </a:endParaRPr>
        </a:p>
      </dsp:txBody>
      <dsp:txXfrm>
        <a:off x="115252" y="4104"/>
        <a:ext cx="2809279" cy="1685567"/>
      </dsp:txXfrm>
    </dsp:sp>
    <dsp:sp modelId="{01BBAB57-446F-4412-9561-726C852BBDE8}">
      <dsp:nvSpPr>
        <dsp:cNvPr id="0" name=""/>
        <dsp:cNvSpPr/>
      </dsp:nvSpPr>
      <dsp:spPr>
        <a:xfrm>
          <a:off x="3199841" y="8"/>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Freytech Inc</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Oil/water separation and Eco-storm equipment. </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www.freytech.com </a:t>
          </a:r>
        </a:p>
      </dsp:txBody>
      <dsp:txXfrm>
        <a:off x="3199841" y="8"/>
        <a:ext cx="2809279" cy="1685567"/>
      </dsp:txXfrm>
    </dsp:sp>
    <dsp:sp modelId="{C097D7EB-A6FC-4E2A-9582-9C2A204DAE85}">
      <dsp:nvSpPr>
        <dsp:cNvPr id="0" name=""/>
        <dsp:cNvSpPr/>
      </dsp:nvSpPr>
      <dsp:spPr>
        <a:xfrm>
          <a:off x="6290049" y="8"/>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Crosco-Delemas Amira Drilling Nigeria Limited</a:t>
          </a:r>
          <a:endParaRPr lang="en-US" sz="1300" kern="120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Integrated onshore and offshore drilling and oil well services and maintenance in Nigeria. </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www.crosco-da.com </a:t>
          </a:r>
        </a:p>
      </dsp:txBody>
      <dsp:txXfrm>
        <a:off x="6290049" y="8"/>
        <a:ext cx="2809279" cy="1685567"/>
      </dsp:txXfrm>
    </dsp:sp>
    <dsp:sp modelId="{4B0658E2-9C63-403D-9F3B-A469FF430EC2}">
      <dsp:nvSpPr>
        <dsp:cNvPr id="0" name=""/>
        <dsp:cNvSpPr/>
      </dsp:nvSpPr>
      <dsp:spPr>
        <a:xfrm>
          <a:off x="115252" y="1970600"/>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MTI Commodities (UK) Limited </a:t>
          </a:r>
          <a:endParaRPr lang="en-US" sz="1300" kern="120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Commodities trading and a major crude oil and petroleum products player, London, UK </a:t>
          </a:r>
        </a:p>
      </dsp:txBody>
      <dsp:txXfrm>
        <a:off x="115252" y="1970600"/>
        <a:ext cx="2809279" cy="1685567"/>
      </dsp:txXfrm>
    </dsp:sp>
    <dsp:sp modelId="{07CF7615-0060-4D7C-BCEA-D8125D124733}">
      <dsp:nvSpPr>
        <dsp:cNvPr id="0" name=""/>
        <dsp:cNvSpPr/>
      </dsp:nvSpPr>
      <dsp:spPr>
        <a:xfrm>
          <a:off x="3199841" y="1966504"/>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Westpaq, LLC</a:t>
          </a:r>
          <a:endParaRPr lang="en-US" sz="1300" kern="120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Exploration and Production, Reservoir Evaluation and Management, Geology and Geophysical Evaluation.</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www.westpaq.com</a:t>
          </a:r>
        </a:p>
      </dsp:txBody>
      <dsp:txXfrm>
        <a:off x="3199841" y="1966504"/>
        <a:ext cx="2809279" cy="1685567"/>
      </dsp:txXfrm>
    </dsp:sp>
    <dsp:sp modelId="{BE68BCAF-1E49-468F-8E72-CA171C101136}">
      <dsp:nvSpPr>
        <dsp:cNvPr id="0" name=""/>
        <dsp:cNvSpPr/>
      </dsp:nvSpPr>
      <dsp:spPr>
        <a:xfrm>
          <a:off x="6290049" y="1966504"/>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4953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Quick Quarters, Inc.</a:t>
          </a:r>
          <a:endParaRPr lang="en-US" sz="1300" kern="120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Manufacturer and developer of high quality solutions for temporary structural needs. It offers unique containerized transportable and re-deployable structures for both public and private applications in domestic and foreign markets. </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www.quickquarters.com </a:t>
          </a:r>
        </a:p>
      </dsp:txBody>
      <dsp:txXfrm>
        <a:off x="6290049" y="1966504"/>
        <a:ext cx="2809279" cy="1685567"/>
      </dsp:txXfrm>
    </dsp:sp>
    <dsp:sp modelId="{3AC12D18-3F8A-434B-804D-CEFA0D66A494}">
      <dsp:nvSpPr>
        <dsp:cNvPr id="0" name=""/>
        <dsp:cNvSpPr/>
      </dsp:nvSpPr>
      <dsp:spPr>
        <a:xfrm>
          <a:off x="109633" y="3932999"/>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D&amp;D-FRB Inc</a:t>
          </a:r>
          <a:endParaRPr lang="en-US" sz="1300" kern="120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Worldwide leading of prefabricated fast response buildings, dedicated to helping bring safe, secure and comfortable accommodation and fully integrated social infrastructure in the simplest fastest and most economic way possible. We do this ensuring the least environmental impact.</a:t>
          </a:r>
        </a:p>
        <a:p>
          <a:pPr marL="57150" lvl="1" indent="-57150" algn="l" defTabSz="444500">
            <a:lnSpc>
              <a:spcPct val="90000"/>
            </a:lnSpc>
            <a:spcBef>
              <a:spcPct val="0"/>
            </a:spcBef>
            <a:spcAft>
              <a:spcPct val="15000"/>
            </a:spcAft>
            <a:buChar char="•"/>
          </a:pPr>
          <a:r>
            <a:rPr lang="en-US" sz="1000" kern="1200">
              <a:solidFill>
                <a:schemeClr val="accent2">
                  <a:lumMod val="50000"/>
                </a:schemeClr>
              </a:solidFill>
            </a:rPr>
            <a:t>www.dnd-frb.com</a:t>
          </a:r>
        </a:p>
      </dsp:txBody>
      <dsp:txXfrm>
        <a:off x="109633" y="3932999"/>
        <a:ext cx="2809279" cy="1685567"/>
      </dsp:txXfrm>
    </dsp:sp>
    <dsp:sp modelId="{6C60247D-F707-40B9-A1EC-A03981D1B3B9}">
      <dsp:nvSpPr>
        <dsp:cNvPr id="0" name=""/>
        <dsp:cNvSpPr/>
      </dsp:nvSpPr>
      <dsp:spPr>
        <a:xfrm>
          <a:off x="3199841" y="3932999"/>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a:solidFill>
                <a:schemeClr val="accent2">
                  <a:lumMod val="50000"/>
                </a:schemeClr>
              </a:solidFill>
            </a:rPr>
            <a:t>Quick Aid</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Multi use hemostatic badges stop bleeding in seconds</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www.quickaid.com</a:t>
          </a:r>
        </a:p>
      </dsp:txBody>
      <dsp:txXfrm>
        <a:off x="3199841" y="3932999"/>
        <a:ext cx="2809279" cy="1685567"/>
      </dsp:txXfrm>
    </dsp:sp>
    <dsp:sp modelId="{C5742982-1790-4EE1-A3AF-01D24FAA8950}">
      <dsp:nvSpPr>
        <dsp:cNvPr id="0" name=""/>
        <dsp:cNvSpPr/>
      </dsp:nvSpPr>
      <dsp:spPr>
        <a:xfrm>
          <a:off x="6290049" y="3932999"/>
          <a:ext cx="2809279" cy="1685567"/>
        </a:xfrm>
        <a:prstGeom prst="rect">
          <a:avLst/>
        </a:prstGeom>
        <a:solidFill>
          <a:schemeClr val="accent1">
            <a:hueOff val="0"/>
            <a:satOff val="0"/>
            <a:lumOff val="0"/>
            <a:alphaOff val="0"/>
          </a:schemeClr>
        </a:solidFill>
        <a:ln w="19050"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0" numCol="1" spcCol="1270" anchor="t" anchorCtr="0">
          <a:noAutofit/>
        </a:bodyPr>
        <a:lstStyle/>
        <a:p>
          <a:pPr marL="0" lvl="0" indent="0" algn="l" defTabSz="577850">
            <a:lnSpc>
              <a:spcPct val="90000"/>
            </a:lnSpc>
            <a:spcBef>
              <a:spcPct val="0"/>
            </a:spcBef>
            <a:spcAft>
              <a:spcPct val="35000"/>
            </a:spcAft>
            <a:buNone/>
          </a:pPr>
          <a:r>
            <a:rPr lang="en-US" sz="1300" b="1" kern="1200" dirty="0">
              <a:solidFill>
                <a:schemeClr val="accent2">
                  <a:lumMod val="50000"/>
                </a:schemeClr>
              </a:solidFill>
            </a:rPr>
            <a:t>Jonny </a:t>
          </a:r>
          <a:r>
            <a:rPr lang="en-US" sz="1300" b="1" kern="1200" dirty="0" err="1">
              <a:solidFill>
                <a:schemeClr val="accent2">
                  <a:lumMod val="50000"/>
                </a:schemeClr>
              </a:solidFill>
            </a:rPr>
            <a:t>Asmar</a:t>
          </a:r>
          <a:endParaRPr lang="en-US" sz="1300" b="1" kern="1200" dirty="0">
            <a:solidFill>
              <a:schemeClr val="accent2">
                <a:lumMod val="50000"/>
              </a:schemeClr>
            </a:solidFill>
          </a:endParaRP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Top quality web design services and consulting in WordPress, SEO, ecommerce, and full-scale application development. </a:t>
          </a:r>
        </a:p>
        <a:p>
          <a:pPr marL="57150" lvl="1" indent="-57150" algn="l" defTabSz="444500">
            <a:lnSpc>
              <a:spcPct val="90000"/>
            </a:lnSpc>
            <a:spcBef>
              <a:spcPct val="0"/>
            </a:spcBef>
            <a:spcAft>
              <a:spcPct val="15000"/>
            </a:spcAft>
            <a:buChar char="•"/>
          </a:pPr>
          <a:r>
            <a:rPr lang="en-US" sz="1000" b="0" kern="1200" dirty="0">
              <a:solidFill>
                <a:schemeClr val="accent2">
                  <a:lumMod val="50000"/>
                </a:schemeClr>
              </a:solidFill>
            </a:rPr>
            <a:t>www.jonnyasmar.com</a:t>
          </a:r>
        </a:p>
      </dsp:txBody>
      <dsp:txXfrm>
        <a:off x="6290049" y="3932999"/>
        <a:ext cx="2809279" cy="168556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6/19/2016</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6/19/2016</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dirty="0"/>
          </a:p>
        </p:txBody>
      </p:sp>
    </p:spTree>
    <p:extLst>
      <p:ext uri="{BB962C8B-B14F-4D97-AF65-F5344CB8AC3E}">
        <p14:creationId xmlns:p14="http://schemas.microsoft.com/office/powerpoint/2010/main" val="35317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dirty="0"/>
          </a:p>
        </p:txBody>
      </p:sp>
    </p:spTree>
    <p:extLst>
      <p:ext uri="{BB962C8B-B14F-4D97-AF65-F5344CB8AC3E}">
        <p14:creationId xmlns:p14="http://schemas.microsoft.com/office/powerpoint/2010/main" val="1131171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D2365B-5397-4552-89D2-3C31D6B894C4}" type="datetime1">
              <a:rPr lang="en-US" smtClean="0"/>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20342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0C4DA-EDE6-465C-B91D-0B6D7078AFBA}" type="datetime1">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570490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0C4DA-EDE6-465C-B91D-0B6D7078AFBA}" type="datetime1">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27474986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0C4DA-EDE6-465C-B91D-0B6D7078AFBA}" type="datetime1">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9229134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0C4DA-EDE6-465C-B91D-0B6D7078AFBA}" type="datetime1">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8907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90C4DA-EDE6-465C-B91D-0B6D7078AFBA}" type="datetime1">
              <a:rPr lang="en-US" smtClean="0"/>
              <a:pPr/>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18136196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18D474-84CF-40A5-B032-DFFDE135438A}" type="datetime1">
              <a:rPr lang="en-US" smtClean="0"/>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7008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67C6EF-6B90-465F-AC36-47BDECADBD65}" type="datetime1">
              <a:rPr lang="en-US" smtClean="0"/>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67396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1E4A86-2703-4937-ABF7-D8FBDB5C3D3E}" type="datetime1">
              <a:rPr lang="en-US" smtClean="0"/>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9278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E02F23-BD92-4B7B-9DFF-42EEC8F21ED4}" type="datetime1">
              <a:rPr lang="en-US" smtClean="0"/>
              <a:t>6/19/2016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14970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14B7EA-8738-442B-ADC7-3A7E6F5C49CD}" type="datetime1">
              <a:rPr lang="en-US" smtClean="0"/>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28879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E5692D-78A6-499F-901A-E660774CC8EE}" type="datetime1">
              <a:rPr lang="en-US" smtClean="0"/>
              <a:t>6/19/2016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65931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6F355-F21B-43C0-ABBD-B5AEBBE279A6}" type="datetime1">
              <a:rPr lang="en-US" smtClean="0"/>
              <a:t>6/19/2016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56179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B95E7-F437-40FB-91EE-0B08B57CB523}" type="datetime1">
              <a:rPr lang="en-US" smtClean="0"/>
              <a:t>6/19/2016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369846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709EEF-87D9-4049-9A5D-A2B5E4C83A85}" type="datetime1">
              <a:rPr lang="en-US" smtClean="0"/>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9502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EBD992-82F2-4752-BCD7-4BDCCFA26099}" type="datetime1">
              <a:rPr lang="en-US" smtClean="0"/>
              <a:t>6/19/2016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F31473-23EB-4724-8B59-FE6D21D89FA4}" type="slidenum">
              <a:rPr lang="en-US" smtClean="0"/>
              <a:t>‹#›</a:t>
            </a:fld>
            <a:endParaRPr lang="en-US" dirty="0"/>
          </a:p>
        </p:txBody>
      </p:sp>
    </p:spTree>
    <p:extLst>
      <p:ext uri="{BB962C8B-B14F-4D97-AF65-F5344CB8AC3E}">
        <p14:creationId xmlns:p14="http://schemas.microsoft.com/office/powerpoint/2010/main" val="18705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90C4DA-EDE6-465C-B91D-0B6D7078AFBA}" type="datetime1">
              <a:rPr lang="en-US" smtClean="0"/>
              <a:pPr/>
              <a:t>6/19/2016</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26079181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hyperlink" Target="http://www.amirausa.com" TargetMode="External"/><Relationship Id="rId2" Type="http://schemas.openxmlformats.org/officeDocument/2006/relationships/hyperlink" Target="mailto:masmar@amirausa.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5029200"/>
            <a:ext cx="7764913" cy="1021097"/>
          </a:xfrm>
        </p:spPr>
        <p:txBody>
          <a:bodyPr/>
          <a:lstStyle/>
          <a:p>
            <a:r>
              <a:rPr lang="en-US" sz="3200" dirty="0" err="1"/>
              <a:t>AmiraUSA</a:t>
            </a:r>
            <a:r>
              <a:rPr lang="en-US" sz="3200" dirty="0"/>
              <a:t> - Brief</a:t>
            </a:r>
          </a:p>
        </p:txBody>
      </p:sp>
      <p:sp>
        <p:nvSpPr>
          <p:cNvPr id="3" name="Subtitle 2"/>
          <p:cNvSpPr>
            <a:spLocks noGrp="1"/>
          </p:cNvSpPr>
          <p:nvPr>
            <p:ph type="subTitle" idx="1"/>
          </p:nvPr>
        </p:nvSpPr>
        <p:spPr>
          <a:xfrm>
            <a:off x="1141412" y="6177664"/>
            <a:ext cx="7764913" cy="680337"/>
          </a:xfrm>
        </p:spPr>
        <p:txBody>
          <a:bodyPr/>
          <a:lstStyle/>
          <a:p>
            <a:r>
              <a:rPr lang="en-US" dirty="0"/>
              <a:t>June 2016</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32012" y="838200"/>
            <a:ext cx="6974907" cy="45137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D4D2D0"/>
                  </a:outerShdw>
                </a:effectLst>
              </a14:hiddenEffects>
            </a:ext>
          </a:extLst>
        </p:spPr>
      </p:pic>
      <p:pic>
        <p:nvPicPr>
          <p:cNvPr id="4" name="Picture 2" descr="Amira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812" y="213443"/>
            <a:ext cx="4498239" cy="62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55" y="190500"/>
            <a:ext cx="8594429" cy="838200"/>
          </a:xfrm>
        </p:spPr>
        <p:txBody>
          <a:bodyPr>
            <a:noAutofit/>
          </a:bodyPr>
          <a:lstStyle/>
          <a:p>
            <a:r>
              <a:rPr lang="en-US" sz="3600" dirty="0"/>
              <a:t>Consulting and Integrated Services</a:t>
            </a:r>
            <a:r>
              <a:rPr lang="en-US" sz="2400" dirty="0"/>
              <a:t> </a:t>
            </a:r>
          </a:p>
        </p:txBody>
      </p:sp>
      <p:sp>
        <p:nvSpPr>
          <p:cNvPr id="3" name="Content Placeholder 2"/>
          <p:cNvSpPr>
            <a:spLocks noGrp="1"/>
          </p:cNvSpPr>
          <p:nvPr>
            <p:ph sz="half" idx="1"/>
          </p:nvPr>
        </p:nvSpPr>
        <p:spPr>
          <a:xfrm>
            <a:off x="608012" y="913673"/>
            <a:ext cx="9220200" cy="5791200"/>
          </a:xfrm>
        </p:spPr>
        <p:txBody>
          <a:bodyPr>
            <a:normAutofit fontScale="32500" lnSpcReduction="20000"/>
          </a:bodyPr>
          <a:lstStyle/>
          <a:p>
            <a:endParaRPr lang="en-US" dirty="0"/>
          </a:p>
          <a:p>
            <a:r>
              <a:rPr lang="en-US" sz="6200" b="1" dirty="0"/>
              <a:t>Petroleum Product Sales </a:t>
            </a:r>
          </a:p>
          <a:p>
            <a:pPr lvl="1"/>
            <a:r>
              <a:rPr lang="en-US" sz="6200" dirty="0"/>
              <a:t>We work with petroleum products suppliers and refineries in order to meet the needs of government and corporate clients. Our services support the efficient supply of petroleum products to both US domestic and international markets. </a:t>
            </a:r>
          </a:p>
          <a:p>
            <a:pPr lvl="1"/>
            <a:r>
              <a:rPr lang="en-US" sz="6200" dirty="0" err="1"/>
              <a:t>AmiraUSA’s</a:t>
            </a:r>
            <a:r>
              <a:rPr lang="en-US" sz="6200" dirty="0"/>
              <a:t> parent company, the Amira Group supplies gasoline (all grades), diesels (on road/off road), Jet fuel, D6, D2, ULSD and Marine Fuels. Amira is a 637 licensee registered with the IRS, activity letter “S” as a position holder/through-putter within the bulk terminal transfer system.</a:t>
            </a:r>
          </a:p>
          <a:p>
            <a:pPr lvl="1"/>
            <a:endParaRPr lang="en-US" sz="6200" dirty="0"/>
          </a:p>
          <a:p>
            <a:pPr lvl="1"/>
            <a:endParaRPr lang="en-US" sz="6200" dirty="0"/>
          </a:p>
          <a:p>
            <a:pPr lvl="1"/>
            <a:endParaRPr lang="en-US" sz="6200" dirty="0"/>
          </a:p>
          <a:p>
            <a:pPr lvl="1"/>
            <a:endParaRPr lang="en-US" sz="6200" dirty="0"/>
          </a:p>
          <a:p>
            <a:r>
              <a:rPr lang="en-US" sz="6200" dirty="0"/>
              <a:t> </a:t>
            </a:r>
            <a:r>
              <a:rPr lang="en-US" sz="6200" b="1" dirty="0"/>
              <a:t>Drilling</a:t>
            </a:r>
          </a:p>
          <a:p>
            <a:pPr lvl="1"/>
            <a:r>
              <a:rPr lang="en-US" sz="6200" dirty="0"/>
              <a:t>With our industry partners/drilling operators we offer consulting onshore and offshore turnkey integrated drilling services and maintenance.</a:t>
            </a:r>
          </a:p>
        </p:txBody>
      </p:sp>
      <p:sp>
        <p:nvSpPr>
          <p:cNvPr id="4" name="Subtitle 2"/>
          <p:cNvSpPr txBox="1">
            <a:spLocks/>
          </p:cNvSpPr>
          <p:nvPr/>
        </p:nvSpPr>
        <p:spPr>
          <a:xfrm>
            <a:off x="760412" y="609600"/>
            <a:ext cx="8179672" cy="680337"/>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956" t="6822" r="13004" b="13573"/>
          <a:stretch/>
        </p:blipFill>
        <p:spPr>
          <a:xfrm>
            <a:off x="3501435" y="3657600"/>
            <a:ext cx="3585754" cy="2057400"/>
          </a:xfrm>
          <a:prstGeom prst="rect">
            <a:avLst/>
          </a:prstGeom>
        </p:spPr>
      </p:pic>
    </p:spTree>
    <p:extLst>
      <p:ext uri="{BB962C8B-B14F-4D97-AF65-F5344CB8AC3E}">
        <p14:creationId xmlns:p14="http://schemas.microsoft.com/office/powerpoint/2010/main" val="134650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886864141"/>
              </p:ext>
            </p:extLst>
          </p:nvPr>
        </p:nvGraphicFramePr>
        <p:xfrm>
          <a:off x="227012" y="304800"/>
          <a:ext cx="9372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121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1"/>
            <p:extLst>
              <p:ext uri="{D42A27DB-BD31-4B8C-83A1-F6EECF244321}">
                <p14:modId xmlns:p14="http://schemas.microsoft.com/office/powerpoint/2010/main" val="3568939260"/>
              </p:ext>
            </p:extLst>
          </p:nvPr>
        </p:nvGraphicFramePr>
        <p:xfrm>
          <a:off x="227012" y="304800"/>
          <a:ext cx="93726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8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3487459706"/>
              </p:ext>
            </p:extLst>
          </p:nvPr>
        </p:nvGraphicFramePr>
        <p:xfrm>
          <a:off x="-306388" y="304800"/>
          <a:ext cx="11582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41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sz="half" idx="1"/>
            <p:extLst>
              <p:ext uri="{D42A27DB-BD31-4B8C-83A1-F6EECF244321}">
                <p14:modId xmlns:p14="http://schemas.microsoft.com/office/powerpoint/2010/main" val="2981996122"/>
              </p:ext>
            </p:extLst>
          </p:nvPr>
        </p:nvGraphicFramePr>
        <p:xfrm>
          <a:off x="-306388" y="609600"/>
          <a:ext cx="10134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5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7012" y="152400"/>
            <a:ext cx="9525000" cy="6848640"/>
          </a:xfrm>
        </p:spPr>
        <p:txBody>
          <a:bodyPr>
            <a:normAutofit/>
          </a:bodyPr>
          <a:lstStyle/>
          <a:p>
            <a:endParaRPr lang="en-US" dirty="0"/>
          </a:p>
          <a:p>
            <a:r>
              <a:rPr lang="en-US" dirty="0"/>
              <a:t> </a:t>
            </a:r>
            <a:r>
              <a:rPr lang="en-US" b="1" dirty="0"/>
              <a:t>Housing</a:t>
            </a:r>
          </a:p>
          <a:p>
            <a:pPr lvl="1"/>
            <a:r>
              <a:rPr lang="en-US" dirty="0"/>
              <a:t>We offer from our developers’/builders industry partners’ network world Class award winning Panel and modular homes concepts designed for the poor and low-income families being embraced and supported by the United Nations Housing Programs in several countries. We also provide through our partners, master planned luxury developments</a:t>
            </a:r>
          </a:p>
          <a:p>
            <a:r>
              <a:rPr lang="en-US" dirty="0"/>
              <a:t> </a:t>
            </a:r>
            <a:r>
              <a:rPr lang="en-US" b="1" dirty="0"/>
              <a:t>Commodities</a:t>
            </a:r>
          </a:p>
          <a:p>
            <a:pPr lvl="1"/>
            <a:r>
              <a:rPr lang="en-US" dirty="0"/>
              <a:t>AMIRA with our industry partners offer Brazilian sugar deliveries on CIF basis at reduced prices.</a:t>
            </a:r>
          </a:p>
          <a:p>
            <a:endParaRPr lang="en-US" dirty="0"/>
          </a:p>
          <a:p>
            <a:endParaRPr lang="en-US" dirty="0"/>
          </a:p>
          <a:p>
            <a:endParaRPr lang="en-US" dirty="0"/>
          </a:p>
          <a:p>
            <a:endParaRPr lang="en-US" dirty="0"/>
          </a:p>
          <a:p>
            <a:endParaRPr lang="en-US" b="1" dirty="0"/>
          </a:p>
        </p:txBody>
      </p:sp>
      <p:pic>
        <p:nvPicPr>
          <p:cNvPr id="4" name="Picture 2" descr="http://www.amirausa.com/wp-content/gallery/slideshow/slider4.jpg"/>
          <p:cNvPicPr>
            <a:picLocks noChangeAspect="1" noChangeArrowheads="1"/>
          </p:cNvPicPr>
          <p:nvPr/>
        </p:nvPicPr>
        <p:blipFill rotWithShape="1">
          <a:blip r:embed="rId2">
            <a:extLst>
              <a:ext uri="{28A0092B-C50C-407E-A947-70E740481C1C}">
                <a14:useLocalDpi xmlns:a14="http://schemas.microsoft.com/office/drawing/2010/main" val="0"/>
              </a:ext>
            </a:extLst>
          </a:blip>
          <a:srcRect r="43868" b="-109"/>
          <a:stretch/>
        </p:blipFill>
        <p:spPr bwMode="auto">
          <a:xfrm>
            <a:off x="2741612" y="3711870"/>
            <a:ext cx="4267200" cy="24410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594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8594429" cy="960275"/>
          </a:xfrm>
        </p:spPr>
        <p:txBody>
          <a:bodyPr>
            <a:normAutofit/>
          </a:bodyPr>
          <a:lstStyle/>
          <a:p>
            <a:r>
              <a:rPr lang="en-US" sz="3200" dirty="0"/>
              <a:t>Portfolio Companies/Corporate Partners</a:t>
            </a:r>
          </a:p>
        </p:txBody>
      </p:sp>
      <p:graphicFrame>
        <p:nvGraphicFramePr>
          <p:cNvPr id="4" name="Diagram 3"/>
          <p:cNvGraphicFramePr/>
          <p:nvPr>
            <p:extLst>
              <p:ext uri="{D42A27DB-BD31-4B8C-83A1-F6EECF244321}">
                <p14:modId xmlns:p14="http://schemas.microsoft.com/office/powerpoint/2010/main" val="3300287038"/>
              </p:ext>
            </p:extLst>
          </p:nvPr>
        </p:nvGraphicFramePr>
        <p:xfrm>
          <a:off x="760412" y="990600"/>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53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813" y="152400"/>
            <a:ext cx="8594429" cy="960275"/>
          </a:xfrm>
        </p:spPr>
        <p:txBody>
          <a:bodyPr>
            <a:normAutofit/>
          </a:bodyPr>
          <a:lstStyle/>
          <a:p>
            <a:r>
              <a:rPr lang="en-US" sz="3200" dirty="0"/>
              <a:t>Portfolio Companies/Corporate Partners</a:t>
            </a:r>
          </a:p>
        </p:txBody>
      </p:sp>
      <p:graphicFrame>
        <p:nvGraphicFramePr>
          <p:cNvPr id="4" name="Diagram 3"/>
          <p:cNvGraphicFramePr/>
          <p:nvPr>
            <p:extLst>
              <p:ext uri="{D42A27DB-BD31-4B8C-83A1-F6EECF244321}">
                <p14:modId xmlns:p14="http://schemas.microsoft.com/office/powerpoint/2010/main" val="2047092729"/>
              </p:ext>
            </p:extLst>
          </p:nvPr>
        </p:nvGraphicFramePr>
        <p:xfrm>
          <a:off x="379412" y="990600"/>
          <a:ext cx="9448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090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8594429" cy="960275"/>
          </a:xfrm>
        </p:spPr>
        <p:txBody>
          <a:bodyPr>
            <a:normAutofit/>
          </a:bodyPr>
          <a:lstStyle/>
          <a:p>
            <a:r>
              <a:rPr lang="en-US" sz="3200" dirty="0"/>
              <a:t>Portfolio Companies/Corporate Partners</a:t>
            </a:r>
          </a:p>
        </p:txBody>
      </p:sp>
      <p:graphicFrame>
        <p:nvGraphicFramePr>
          <p:cNvPr id="4" name="Diagram 3"/>
          <p:cNvGraphicFramePr/>
          <p:nvPr>
            <p:extLst>
              <p:ext uri="{D42A27DB-BD31-4B8C-83A1-F6EECF244321}">
                <p14:modId xmlns:p14="http://schemas.microsoft.com/office/powerpoint/2010/main" val="3879474226"/>
              </p:ext>
            </p:extLst>
          </p:nvPr>
        </p:nvGraphicFramePr>
        <p:xfrm>
          <a:off x="531812" y="990600"/>
          <a:ext cx="9220200" cy="5626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343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67" y="152399"/>
            <a:ext cx="8594429" cy="1143000"/>
          </a:xfrm>
        </p:spPr>
        <p:txBody>
          <a:bodyPr/>
          <a:lstStyle/>
          <a:p>
            <a:r>
              <a:rPr lang="en-US" dirty="0"/>
              <a:t>Contact Information</a:t>
            </a:r>
          </a:p>
        </p:txBody>
      </p:sp>
      <p:sp>
        <p:nvSpPr>
          <p:cNvPr id="3" name="Content Placeholder 2"/>
          <p:cNvSpPr>
            <a:spLocks noGrp="1"/>
          </p:cNvSpPr>
          <p:nvPr>
            <p:ph idx="1"/>
          </p:nvPr>
        </p:nvSpPr>
        <p:spPr>
          <a:xfrm>
            <a:off x="760412" y="1320800"/>
            <a:ext cx="8839200" cy="5537200"/>
          </a:xfrm>
        </p:spPr>
        <p:txBody>
          <a:bodyPr>
            <a:normAutofit lnSpcReduction="10000"/>
          </a:bodyPr>
          <a:lstStyle/>
          <a:p>
            <a:pPr marL="0" indent="0">
              <a:buNone/>
            </a:pPr>
            <a:r>
              <a:rPr lang="en-US" sz="2400" b="1" dirty="0"/>
              <a:t>AmiraUSA, LLC</a:t>
            </a:r>
            <a:endParaRPr lang="en-US" sz="2400" dirty="0"/>
          </a:p>
          <a:p>
            <a:pPr marL="0" indent="0">
              <a:buNone/>
            </a:pPr>
            <a:r>
              <a:rPr lang="en-US" sz="2400" dirty="0"/>
              <a:t>Mark Asmar, CEO/Chairman</a:t>
            </a:r>
          </a:p>
          <a:p>
            <a:pPr marL="0" indent="0">
              <a:buNone/>
            </a:pPr>
            <a:r>
              <a:rPr lang="en-US" sz="2400" dirty="0"/>
              <a:t>2101 L St., NW, Suite 800</a:t>
            </a:r>
          </a:p>
          <a:p>
            <a:pPr marL="0" indent="0">
              <a:buNone/>
            </a:pPr>
            <a:r>
              <a:rPr lang="en-US" sz="2400" dirty="0"/>
              <a:t>Washington, DC 20037-1077, USA</a:t>
            </a:r>
            <a:endParaRPr lang="en-US" sz="2400" b="1" dirty="0"/>
          </a:p>
          <a:p>
            <a:pPr marL="0" indent="0">
              <a:buNone/>
            </a:pPr>
            <a:r>
              <a:rPr lang="en-US" sz="2400" b="1" dirty="0"/>
              <a:t>Office:</a:t>
            </a:r>
            <a:r>
              <a:rPr lang="en-US" sz="2400" dirty="0"/>
              <a:t> 202 467 8374</a:t>
            </a:r>
          </a:p>
          <a:p>
            <a:pPr marL="0" indent="0">
              <a:buNone/>
            </a:pPr>
            <a:r>
              <a:rPr lang="en-US" sz="2400" b="1" dirty="0"/>
              <a:t>Direct: </a:t>
            </a:r>
            <a:r>
              <a:rPr lang="en-US" sz="2400" dirty="0"/>
              <a:t>202 536 2620</a:t>
            </a:r>
          </a:p>
          <a:p>
            <a:pPr marL="0" indent="0">
              <a:buNone/>
            </a:pPr>
            <a:r>
              <a:rPr lang="en-US" sz="2400" b="1" dirty="0"/>
              <a:t>Mobile: </a:t>
            </a:r>
            <a:r>
              <a:rPr lang="en-US" sz="2400" dirty="0"/>
              <a:t>202 549 3009</a:t>
            </a:r>
          </a:p>
          <a:p>
            <a:pPr marL="0" indent="0">
              <a:buNone/>
            </a:pPr>
            <a:r>
              <a:rPr lang="en-US" sz="2400" b="1" dirty="0"/>
              <a:t>Fax: </a:t>
            </a:r>
            <a:r>
              <a:rPr lang="en-US" sz="2400" dirty="0"/>
              <a:t>202 466 0502</a:t>
            </a:r>
          </a:p>
          <a:p>
            <a:pPr marL="0" indent="0">
              <a:buNone/>
            </a:pPr>
            <a:r>
              <a:rPr lang="en-US" sz="2400" b="1" dirty="0"/>
              <a:t>Email: </a:t>
            </a:r>
            <a:r>
              <a:rPr lang="en-US" sz="2400" dirty="0">
                <a:hlinkClick r:id="rId2"/>
              </a:rPr>
              <a:t>masmar@amirausa.com</a:t>
            </a:r>
            <a:endParaRPr lang="en-US" sz="2400" dirty="0"/>
          </a:p>
          <a:p>
            <a:pPr marL="0" indent="0">
              <a:buNone/>
            </a:pPr>
            <a:r>
              <a:rPr lang="en-US" sz="2400" b="1" dirty="0">
                <a:hlinkClick r:id="rId3"/>
              </a:rPr>
              <a:t>www.amirausa.com</a:t>
            </a:r>
            <a:endParaRPr lang="en-US" sz="2400" b="1" dirty="0"/>
          </a:p>
          <a:p>
            <a:pPr marL="0" indent="0">
              <a:buNone/>
            </a:pPr>
            <a:endParaRPr lang="en-US" sz="2400" b="1" dirty="0"/>
          </a:p>
          <a:p>
            <a:pPr marL="0" indent="0">
              <a:buNone/>
            </a:pPr>
            <a:r>
              <a:rPr lang="en-US" dirty="0"/>
              <a:t> </a:t>
            </a:r>
          </a:p>
        </p:txBody>
      </p:sp>
      <p:pic>
        <p:nvPicPr>
          <p:cNvPr id="5" name="Picture 2" descr="AmiraU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318" y="6172200"/>
            <a:ext cx="3583839" cy="497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a:t>
            </a:r>
          </a:p>
        </p:txBody>
      </p:sp>
      <p:sp>
        <p:nvSpPr>
          <p:cNvPr id="3" name="Content Placeholder 2"/>
          <p:cNvSpPr>
            <a:spLocks noGrp="1"/>
          </p:cNvSpPr>
          <p:nvPr>
            <p:ph idx="1"/>
          </p:nvPr>
        </p:nvSpPr>
        <p:spPr>
          <a:xfrm>
            <a:off x="684212" y="1600200"/>
            <a:ext cx="8594429" cy="3880773"/>
          </a:xfrm>
        </p:spPr>
        <p:txBody>
          <a:bodyPr/>
          <a:lstStyle/>
          <a:p>
            <a:endParaRPr lang="en-US" dirty="0"/>
          </a:p>
          <a:p>
            <a:r>
              <a:rPr lang="en-US" sz="2000" dirty="0"/>
              <a:t>Introduction</a:t>
            </a:r>
          </a:p>
          <a:p>
            <a:r>
              <a:rPr lang="en-US" sz="2000" dirty="0"/>
              <a:t>Investment Package</a:t>
            </a:r>
          </a:p>
          <a:p>
            <a:r>
              <a:rPr lang="en-US" sz="2000" dirty="0"/>
              <a:t>Consulting &amp; Integrated Services</a:t>
            </a:r>
          </a:p>
          <a:p>
            <a:r>
              <a:rPr lang="en-US" sz="2000" dirty="0"/>
              <a:t>Portfolio companies/ Corporate Partners</a:t>
            </a:r>
          </a:p>
          <a:p>
            <a:r>
              <a:rPr lang="en-US" sz="2000" dirty="0"/>
              <a:t>Contact Information</a:t>
            </a:r>
          </a:p>
        </p:txBody>
      </p:sp>
    </p:spTree>
    <p:extLst>
      <p:ext uri="{BB962C8B-B14F-4D97-AF65-F5344CB8AC3E}">
        <p14:creationId xmlns:p14="http://schemas.microsoft.com/office/powerpoint/2010/main" val="153608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Triad Energy Partners, LLC</a:t>
            </a:r>
          </a:p>
        </p:txBody>
      </p:sp>
      <p:sp>
        <p:nvSpPr>
          <p:cNvPr id="3" name="Content Placeholder 2"/>
          <p:cNvSpPr>
            <a:spLocks noGrp="1"/>
          </p:cNvSpPr>
          <p:nvPr>
            <p:ph sz="half" idx="1"/>
          </p:nvPr>
        </p:nvSpPr>
        <p:spPr>
          <a:xfrm>
            <a:off x="4722812" y="1998756"/>
            <a:ext cx="4182945" cy="3880772"/>
          </a:xfrm>
        </p:spPr>
        <p:txBody>
          <a:bodyPr>
            <a:normAutofit/>
          </a:bodyPr>
          <a:lstStyle/>
          <a:p>
            <a:pPr marL="0" indent="0" algn="ctr">
              <a:buNone/>
            </a:pPr>
            <a:r>
              <a:rPr lang="en-US" dirty="0"/>
              <a:t>Investment solutions in the Energy Sector securitized by Sovereign and Bank Guarantees and Monetizing underground hydrocarbons</a:t>
            </a:r>
          </a:p>
          <a:p>
            <a:pPr marL="0" indent="0" algn="ctr">
              <a:buNone/>
            </a:pPr>
            <a:r>
              <a:rPr lang="en-US" dirty="0"/>
              <a:t>Deferred 7-15 years repayment plan</a:t>
            </a:r>
          </a:p>
          <a:p>
            <a:pPr marL="0" indent="0" algn="ctr">
              <a:buNone/>
            </a:pPr>
            <a:r>
              <a:rPr lang="en-US" dirty="0"/>
              <a:t>Borrowing and Lending Practices </a:t>
            </a:r>
          </a:p>
        </p:txBody>
      </p:sp>
      <p:pic>
        <p:nvPicPr>
          <p:cNvPr id="2053" name="Picture 5" descr="2"/>
          <p:cNvPicPr>
            <a:picLocks noChangeAspect="1" noChangeArrowheads="1"/>
          </p:cNvPicPr>
          <p:nvPr/>
        </p:nvPicPr>
        <p:blipFill>
          <a:blip r:embed="rId2" cstate="print">
            <a:extLst>
              <a:ext uri="{28A0092B-C50C-407E-A947-70E740481C1C}">
                <a14:useLocalDpi xmlns:a14="http://schemas.microsoft.com/office/drawing/2010/main" val="0"/>
              </a:ext>
            </a:extLst>
          </a:blip>
          <a:srcRect t="378"/>
          <a:stretch>
            <a:fillRect/>
          </a:stretch>
        </p:blipFill>
        <p:spPr bwMode="auto">
          <a:xfrm>
            <a:off x="836612" y="1524000"/>
            <a:ext cx="3276600" cy="48302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D4D2D0"/>
                  </a:outerShdw>
                </a:effectLst>
              </a14:hiddenEffects>
            </a:ext>
          </a:extLst>
        </p:spPr>
      </p:pic>
    </p:spTree>
    <p:extLst>
      <p:ext uri="{BB962C8B-B14F-4D97-AF65-F5344CB8AC3E}">
        <p14:creationId xmlns:p14="http://schemas.microsoft.com/office/powerpoint/2010/main" val="42215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152400"/>
            <a:ext cx="8594429" cy="1320800"/>
          </a:xfrm>
        </p:spPr>
        <p:txBody>
          <a:bodyPr/>
          <a:lstStyle/>
          <a:p>
            <a:r>
              <a:rPr lang="en-US" dirty="0"/>
              <a:t>Introduction</a:t>
            </a:r>
          </a:p>
        </p:txBody>
      </p:sp>
      <p:sp>
        <p:nvSpPr>
          <p:cNvPr id="3" name="Content Placeholder 2"/>
          <p:cNvSpPr>
            <a:spLocks noGrp="1"/>
          </p:cNvSpPr>
          <p:nvPr>
            <p:ph idx="1"/>
          </p:nvPr>
        </p:nvSpPr>
        <p:spPr>
          <a:xfrm>
            <a:off x="640543" y="1143000"/>
            <a:ext cx="9144000" cy="4064000"/>
          </a:xfrm>
        </p:spPr>
        <p:txBody>
          <a:bodyPr>
            <a:normAutofit fontScale="55000" lnSpcReduction="20000"/>
          </a:bodyPr>
          <a:lstStyle/>
          <a:p>
            <a:pPr algn="just"/>
            <a:r>
              <a:rPr lang="en-US" sz="3800" dirty="0"/>
              <a:t>Built on years of experience, AMIRA specializes in offering guidance and growth in project management, finance, and development. </a:t>
            </a:r>
          </a:p>
          <a:p>
            <a:pPr algn="just"/>
            <a:endParaRPr lang="en-US" sz="3800" dirty="0"/>
          </a:p>
          <a:p>
            <a:pPr algn="just"/>
            <a:r>
              <a:rPr lang="en-US" sz="3800" dirty="0"/>
              <a:t>Our global network of offices and business relationships help us foster longstanding and broadly reaching partnerships. This enables us to provide comprehensive international project development services and continued returns through a diverse set of opportunities. </a:t>
            </a:r>
          </a:p>
          <a:p>
            <a:pPr algn="just"/>
            <a:endParaRPr lang="en-US" sz="3800" dirty="0"/>
          </a:p>
          <a:p>
            <a:pPr algn="just"/>
            <a:r>
              <a:rPr lang="en-US" sz="3800" dirty="0"/>
              <a:t>AMIRA has a number of major strategic Joint Venture Partnerships with leading International Companies. This dynamic portfolio helps leverage AMIRA Capital and resources into partnerships and Joint Ventures that can prove an asset to client companies as AMIRA is committed to growing and guiding.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934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2" y="381000"/>
            <a:ext cx="5943600" cy="6248400"/>
          </a:xfrm>
        </p:spPr>
        <p:txBody>
          <a:bodyPr>
            <a:normAutofit lnSpcReduction="10000"/>
          </a:bodyPr>
          <a:lstStyle/>
          <a:p>
            <a:r>
              <a:rPr lang="en-US" sz="2000" dirty="0"/>
              <a:t>Amira is a privately owned and operated company founded in 1966; the company assists businesses in navigating from project conception to sustaining positive growth via offering expertise in integrating established technology, developing connections and drawing upon cutting-edge research.</a:t>
            </a:r>
          </a:p>
          <a:p>
            <a:endParaRPr lang="en-US" sz="2000" dirty="0"/>
          </a:p>
          <a:p>
            <a:r>
              <a:rPr lang="en-US" sz="2000" dirty="0"/>
              <a:t>Our strategic alliances also provide capacity for hydrocarbon exploration and production, mining, electricity generation, housing, commodities trading and sourcing, and information technology. </a:t>
            </a:r>
          </a:p>
          <a:p>
            <a:endParaRPr lang="en-US" sz="2000" dirty="0"/>
          </a:p>
          <a:p>
            <a:r>
              <a:rPr lang="en-US" sz="2000" dirty="0"/>
              <a:t>AMIRA’s talented team will successfully capitalize on opportunities and ventures that demand a thorough understanding of business, technology and government to achieve our client's objectives.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812" y="1968241"/>
            <a:ext cx="4343400" cy="2806959"/>
          </a:xfrm>
          <a:prstGeom prst="rect">
            <a:avLst/>
          </a:prstGeom>
        </p:spPr>
      </p:pic>
    </p:spTree>
    <p:extLst>
      <p:ext uri="{BB962C8B-B14F-4D97-AF65-F5344CB8AC3E}">
        <p14:creationId xmlns:p14="http://schemas.microsoft.com/office/powerpoint/2010/main" val="407398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0027627"/>
              </p:ext>
            </p:extLst>
          </p:nvPr>
        </p:nvGraphicFramePr>
        <p:xfrm>
          <a:off x="531812" y="1143000"/>
          <a:ext cx="8991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25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4649"/>
          <a:stretch/>
        </p:blipFill>
        <p:spPr>
          <a:xfrm>
            <a:off x="1" y="1"/>
            <a:ext cx="12188824" cy="6858000"/>
          </a:xfrm>
          <a:prstGeom prst="rect">
            <a:avLst/>
          </a:prstGeom>
        </p:spPr>
      </p:pic>
    </p:spTree>
    <p:extLst>
      <p:ext uri="{BB962C8B-B14F-4D97-AF65-F5344CB8AC3E}">
        <p14:creationId xmlns:p14="http://schemas.microsoft.com/office/powerpoint/2010/main" val="373140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905000"/>
          </a:xfrm>
        </p:spPr>
        <p:txBody>
          <a:bodyPr>
            <a:noAutofit/>
          </a:bodyPr>
          <a:lstStyle/>
          <a:p>
            <a:r>
              <a:rPr lang="en-US" sz="2400" dirty="0"/>
              <a:t>AMIRA and industry Partners possess a strong and solid financial knowledge, investment expertise and capabilities coupled with strategic alliances with top international financial institutions, engineering and oil services companies.</a:t>
            </a:r>
            <a:br>
              <a:rPr lang="en-US" sz="2400" dirty="0"/>
            </a:br>
            <a:r>
              <a:rPr lang="en-US" sz="2400" dirty="0"/>
              <a:t> </a:t>
            </a:r>
          </a:p>
        </p:txBody>
      </p:sp>
      <p:pic>
        <p:nvPicPr>
          <p:cNvPr id="3074" name="Picture 2" descr="http://www.amirausa.com/wp-content/gallery/slideshow/sli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47" y="3200400"/>
            <a:ext cx="9086850" cy="2914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9861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228600"/>
            <a:ext cx="8594429" cy="914400"/>
          </a:xfrm>
        </p:spPr>
        <p:txBody>
          <a:bodyPr>
            <a:noAutofit/>
          </a:bodyPr>
          <a:lstStyle/>
          <a:p>
            <a:r>
              <a:rPr lang="en-US" sz="3600" dirty="0"/>
              <a:t>Investment Package</a:t>
            </a:r>
            <a:br>
              <a:rPr lang="en-US" sz="2400" dirty="0"/>
            </a:br>
            <a:r>
              <a:rPr lang="en-US" sz="2400" dirty="0"/>
              <a:t> </a:t>
            </a:r>
          </a:p>
        </p:txBody>
      </p:sp>
      <p:sp>
        <p:nvSpPr>
          <p:cNvPr id="3" name="Content Placeholder 2"/>
          <p:cNvSpPr>
            <a:spLocks noGrp="1"/>
          </p:cNvSpPr>
          <p:nvPr>
            <p:ph sz="half" idx="1"/>
          </p:nvPr>
        </p:nvSpPr>
        <p:spPr>
          <a:xfrm>
            <a:off x="465136" y="609600"/>
            <a:ext cx="8766223" cy="6172200"/>
          </a:xfrm>
        </p:spPr>
        <p:txBody>
          <a:bodyPr>
            <a:normAutofit/>
          </a:bodyPr>
          <a:lstStyle/>
          <a:p>
            <a:endParaRPr lang="en-US" dirty="0"/>
          </a:p>
          <a:p>
            <a:pPr lvl="1"/>
            <a:r>
              <a:rPr lang="en-US" sz="2000" dirty="0"/>
              <a:t>AMIRA in Partnership with Wall Street investors and hedge funds, is offering, a New Paradigm in Asset Backed Securitization Patented method of managing financial instruments, equipment lease derivatives and other collateral instruments, data architecture, application and process program.</a:t>
            </a:r>
          </a:p>
          <a:p>
            <a:pPr lvl="1"/>
            <a:endParaRPr lang="en-US" sz="2000" dirty="0"/>
          </a:p>
          <a:p>
            <a:pPr lvl="1"/>
            <a:r>
              <a:rPr lang="en-US" sz="2000" dirty="0"/>
              <a:t>We can provide efficient consulting services towards securing the requisite investment and funds in support of capital projects.</a:t>
            </a:r>
          </a:p>
          <a:p>
            <a:pPr lvl="1"/>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1359" y="-17860"/>
            <a:ext cx="2971800" cy="2321719"/>
          </a:xfrm>
          <a:prstGeom prst="rect">
            <a:avLst/>
          </a:prstGeom>
        </p:spPr>
      </p:pic>
    </p:spTree>
    <p:extLst>
      <p:ext uri="{BB962C8B-B14F-4D97-AF65-F5344CB8AC3E}">
        <p14:creationId xmlns:p14="http://schemas.microsoft.com/office/powerpoint/2010/main" val="256436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650A9AA-52B9-4BCE-8F7B-96CF968CD3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1461</Words>
  <Application>Microsoft Office PowerPoint</Application>
  <PresentationFormat>Custom</PresentationFormat>
  <Paragraphs>175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AmiraUSA - Brief</vt:lpstr>
      <vt:lpstr>Table of Contents </vt:lpstr>
      <vt:lpstr>Triad Energy Partners, LLC</vt:lpstr>
      <vt:lpstr>Introduction</vt:lpstr>
      <vt:lpstr>PowerPoint Presentation</vt:lpstr>
      <vt:lpstr>PowerPoint Presentation</vt:lpstr>
      <vt:lpstr>PowerPoint Presentation</vt:lpstr>
      <vt:lpstr>AMIRA and industry Partners possess a strong and solid financial knowledge, investment expertise and capabilities coupled with strategic alliances with top international financial institutions, engineering and oil services companies.  </vt:lpstr>
      <vt:lpstr>Investment Package  </vt:lpstr>
      <vt:lpstr>Consulting and Integrated Services </vt:lpstr>
      <vt:lpstr>PowerPoint Presentation</vt:lpstr>
      <vt:lpstr>PowerPoint Presentation</vt:lpstr>
      <vt:lpstr>PowerPoint Presentation</vt:lpstr>
      <vt:lpstr>PowerPoint Presentation</vt:lpstr>
      <vt:lpstr>PowerPoint Presentation</vt:lpstr>
      <vt:lpstr>Portfolio Companies/Corporate Partners</vt:lpstr>
      <vt:lpstr>Portfolio Companies/Corporate Partners</vt:lpstr>
      <vt:lpstr>Portfolio Companies/Corporate Partners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2016-06-07T17:44:35Z</dcterms:created>
  <dcterms:modified xsi:type="dcterms:W3CDTF">2016-06-19T23:02:40Z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TC034605559991</vt:lpwstr>
  </property>
</Properties>
</file>